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2"/>
  </p:notesMasterIdLst>
  <p:handoutMasterIdLst>
    <p:handoutMasterId r:id="rId63"/>
  </p:handoutMasterIdLst>
  <p:sldIdLst>
    <p:sldId id="256" r:id="rId2"/>
    <p:sldId id="423" r:id="rId3"/>
    <p:sldId id="475" r:id="rId4"/>
    <p:sldId id="424" r:id="rId5"/>
    <p:sldId id="426" r:id="rId6"/>
    <p:sldId id="476" r:id="rId7"/>
    <p:sldId id="477" r:id="rId8"/>
    <p:sldId id="474" r:id="rId9"/>
    <p:sldId id="478" r:id="rId10"/>
    <p:sldId id="487" r:id="rId11"/>
    <p:sldId id="489" r:id="rId12"/>
    <p:sldId id="488" r:id="rId13"/>
    <p:sldId id="490" r:id="rId14"/>
    <p:sldId id="491" r:id="rId15"/>
    <p:sldId id="485" r:id="rId16"/>
    <p:sldId id="492" r:id="rId17"/>
    <p:sldId id="486" r:id="rId18"/>
    <p:sldId id="493" r:id="rId19"/>
    <p:sldId id="494" r:id="rId20"/>
    <p:sldId id="479" r:id="rId21"/>
    <p:sldId id="480" r:id="rId22"/>
    <p:sldId id="481" r:id="rId23"/>
    <p:sldId id="482" r:id="rId24"/>
    <p:sldId id="496" r:id="rId25"/>
    <p:sldId id="495" r:id="rId26"/>
    <p:sldId id="483" r:id="rId27"/>
    <p:sldId id="484" r:id="rId28"/>
    <p:sldId id="501" r:id="rId29"/>
    <p:sldId id="497" r:id="rId30"/>
    <p:sldId id="502" r:id="rId31"/>
    <p:sldId id="507" r:id="rId32"/>
    <p:sldId id="503" r:id="rId33"/>
    <p:sldId id="511" r:id="rId34"/>
    <p:sldId id="508" r:id="rId35"/>
    <p:sldId id="513" r:id="rId36"/>
    <p:sldId id="509" r:id="rId37"/>
    <p:sldId id="510" r:id="rId38"/>
    <p:sldId id="515" r:id="rId39"/>
    <p:sldId id="517" r:id="rId40"/>
    <p:sldId id="522" r:id="rId41"/>
    <p:sldId id="526" r:id="rId42"/>
    <p:sldId id="518" r:id="rId43"/>
    <p:sldId id="519" r:id="rId44"/>
    <p:sldId id="514" r:id="rId45"/>
    <p:sldId id="504" r:id="rId46"/>
    <p:sldId id="520" r:id="rId47"/>
    <p:sldId id="521" r:id="rId48"/>
    <p:sldId id="505" r:id="rId49"/>
    <p:sldId id="523" r:id="rId50"/>
    <p:sldId id="527" r:id="rId51"/>
    <p:sldId id="529" r:id="rId52"/>
    <p:sldId id="530" r:id="rId53"/>
    <p:sldId id="531" r:id="rId54"/>
    <p:sldId id="524" r:id="rId55"/>
    <p:sldId id="534" r:id="rId56"/>
    <p:sldId id="535" r:id="rId57"/>
    <p:sldId id="533" r:id="rId58"/>
    <p:sldId id="525" r:id="rId59"/>
    <p:sldId id="532" r:id="rId60"/>
    <p:sldId id="536" r:id="rId61"/>
  </p:sldIdLst>
  <p:sldSz cx="14630400" cy="8229600"/>
  <p:notesSz cx="6858000" cy="9144000"/>
  <p:defaultTextStyle>
    <a:defPPr>
      <a:defRPr lang="en-US"/>
    </a:defPPr>
    <a:lvl1pPr algn="l" rtl="0" eaLnBrk="0" fontAlgn="base" hangingPunct="0">
      <a:spcBef>
        <a:spcPct val="0"/>
      </a:spcBef>
      <a:spcAft>
        <a:spcPct val="0"/>
      </a:spcAft>
      <a:defRPr sz="3400" kern="1200">
        <a:solidFill>
          <a:schemeClr val="tx1"/>
        </a:solidFill>
        <a:latin typeface="Arial" panose="020B0604020202020204" pitchFamily="34" charset="0"/>
        <a:ea typeface="ＭＳ Ｐゴシック" panose="020B0600070205080204" pitchFamily="34" charset="-128"/>
        <a:cs typeface="+mn-cs"/>
      </a:defRPr>
    </a:lvl1pPr>
    <a:lvl2pPr marL="652463" indent="-195263" algn="l" rtl="0" eaLnBrk="0" fontAlgn="base" hangingPunct="0">
      <a:spcBef>
        <a:spcPct val="0"/>
      </a:spcBef>
      <a:spcAft>
        <a:spcPct val="0"/>
      </a:spcAft>
      <a:defRPr sz="3400" kern="1200">
        <a:solidFill>
          <a:schemeClr val="tx1"/>
        </a:solidFill>
        <a:latin typeface="Arial" panose="020B0604020202020204" pitchFamily="34" charset="0"/>
        <a:ea typeface="ＭＳ Ｐゴシック" panose="020B0600070205080204" pitchFamily="34" charset="-128"/>
        <a:cs typeface="+mn-cs"/>
      </a:defRPr>
    </a:lvl2pPr>
    <a:lvl3pPr marL="1304925" indent="-390525" algn="l" rtl="0" eaLnBrk="0" fontAlgn="base" hangingPunct="0">
      <a:spcBef>
        <a:spcPct val="0"/>
      </a:spcBef>
      <a:spcAft>
        <a:spcPct val="0"/>
      </a:spcAft>
      <a:defRPr sz="3400" kern="1200">
        <a:solidFill>
          <a:schemeClr val="tx1"/>
        </a:solidFill>
        <a:latin typeface="Arial" panose="020B0604020202020204" pitchFamily="34" charset="0"/>
        <a:ea typeface="ＭＳ Ｐゴシック" panose="020B0600070205080204" pitchFamily="34" charset="-128"/>
        <a:cs typeface="+mn-cs"/>
      </a:defRPr>
    </a:lvl3pPr>
    <a:lvl4pPr marL="1958975" indent="-587375" algn="l" rtl="0" eaLnBrk="0" fontAlgn="base" hangingPunct="0">
      <a:spcBef>
        <a:spcPct val="0"/>
      </a:spcBef>
      <a:spcAft>
        <a:spcPct val="0"/>
      </a:spcAft>
      <a:defRPr sz="3400" kern="1200">
        <a:solidFill>
          <a:schemeClr val="tx1"/>
        </a:solidFill>
        <a:latin typeface="Arial" panose="020B0604020202020204" pitchFamily="34" charset="0"/>
        <a:ea typeface="ＭＳ Ｐゴシック" panose="020B0600070205080204" pitchFamily="34" charset="-128"/>
        <a:cs typeface="+mn-cs"/>
      </a:defRPr>
    </a:lvl4pPr>
    <a:lvl5pPr marL="2611438" indent="-782638" algn="l" rtl="0" eaLnBrk="0" fontAlgn="base" hangingPunct="0">
      <a:spcBef>
        <a:spcPct val="0"/>
      </a:spcBef>
      <a:spcAft>
        <a:spcPct val="0"/>
      </a:spcAft>
      <a:defRPr sz="3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3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3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3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3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592">
          <p15:clr>
            <a:srgbClr val="A4A3A4"/>
          </p15:clr>
        </p15:guide>
        <p15:guide id="2" pos="528">
          <p15:clr>
            <a:srgbClr val="A4A3A4"/>
          </p15:clr>
        </p15:guide>
        <p15:guide id="3" pos="86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424F"/>
    <a:srgbClr val="DAFDD3"/>
    <a:srgbClr val="AADEBA"/>
    <a:srgbClr val="F3A999"/>
    <a:srgbClr val="98CFA8"/>
    <a:srgbClr val="F2F2F2"/>
    <a:srgbClr val="FCF9EC"/>
    <a:srgbClr val="1086B9"/>
    <a:srgbClr val="2BAC54"/>
    <a:srgbClr val="4D9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7A89AB-772A-48FE-972C-3DF80B1F99A6}" v="4" dt="2022-09-05T01:59:44.420"/>
  </p1510:revLst>
</p1510:revInfo>
</file>

<file path=ppt/tableStyles.xml><?xml version="1.0" encoding="utf-8"?>
<a:tblStyleLst xmlns:a="http://schemas.openxmlformats.org/drawingml/2006/main" def="{5C22544A-7EE6-4342-B048-85BDC9FD1C3A}">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80603" autoAdjust="0"/>
  </p:normalViewPr>
  <p:slideViewPr>
    <p:cSldViewPr>
      <p:cViewPr varScale="1">
        <p:scale>
          <a:sx n="52" d="100"/>
          <a:sy n="52" d="100"/>
        </p:scale>
        <p:origin x="1488" y="66"/>
      </p:cViewPr>
      <p:guideLst>
        <p:guide orient="horz" pos="2592"/>
        <p:guide pos="528"/>
        <p:guide pos="86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Ran" userId="dbeed8448c6bb12c" providerId="LiveId" clId="{5E6F10AB-E55D-4CCD-ABA8-FB71DE7EFB80}"/>
    <pc:docChg chg="undo custSel delSld modSld">
      <pc:chgData name="Cheng Ran" userId="dbeed8448c6bb12c" providerId="LiveId" clId="{5E6F10AB-E55D-4CCD-ABA8-FB71DE7EFB80}" dt="2022-08-22T08:44:04.284" v="641"/>
      <pc:docMkLst>
        <pc:docMk/>
      </pc:docMkLst>
      <pc:sldChg chg="modSp mod">
        <pc:chgData name="Cheng Ran" userId="dbeed8448c6bb12c" providerId="LiveId" clId="{5E6F10AB-E55D-4CCD-ABA8-FB71DE7EFB80}" dt="2022-08-22T07:41:24.673" v="197" actId="20577"/>
        <pc:sldMkLst>
          <pc:docMk/>
          <pc:sldMk cId="0" sldId="256"/>
        </pc:sldMkLst>
        <pc:spChg chg="mod">
          <ac:chgData name="Cheng Ran" userId="dbeed8448c6bb12c" providerId="LiveId" clId="{5E6F10AB-E55D-4CCD-ABA8-FB71DE7EFB80}" dt="2022-08-22T07:41:24.673" v="197" actId="20577"/>
          <ac:spMkLst>
            <pc:docMk/>
            <pc:sldMk cId="0" sldId="256"/>
            <ac:spMk id="8194" creationId="{043A0884-0F79-4A75-BEBC-FE35803C6AA3}"/>
          </ac:spMkLst>
        </pc:spChg>
      </pc:sldChg>
      <pc:sldChg chg="modSp mod">
        <pc:chgData name="Cheng Ran" userId="dbeed8448c6bb12c" providerId="LiveId" clId="{5E6F10AB-E55D-4CCD-ABA8-FB71DE7EFB80}" dt="2022-08-22T07:32:40.941" v="98" actId="20577"/>
        <pc:sldMkLst>
          <pc:docMk/>
          <pc:sldMk cId="1307300351" sldId="423"/>
        </pc:sldMkLst>
        <pc:spChg chg="mod">
          <ac:chgData name="Cheng Ran" userId="dbeed8448c6bb12c" providerId="LiveId" clId="{5E6F10AB-E55D-4CCD-ABA8-FB71DE7EFB80}" dt="2022-08-22T07:32:40.941" v="98" actId="20577"/>
          <ac:spMkLst>
            <pc:docMk/>
            <pc:sldMk cId="1307300351" sldId="423"/>
            <ac:spMk id="2" creationId="{7E76005C-FD35-9347-BF87-BAE1203FF5B0}"/>
          </ac:spMkLst>
        </pc:spChg>
      </pc:sldChg>
      <pc:sldChg chg="del">
        <pc:chgData name="Cheng Ran" userId="dbeed8448c6bb12c" providerId="LiveId" clId="{5E6F10AB-E55D-4CCD-ABA8-FB71DE7EFB80}" dt="2022-08-22T07:33:48.618" v="99" actId="47"/>
        <pc:sldMkLst>
          <pc:docMk/>
          <pc:sldMk cId="1297253632" sldId="425"/>
        </pc:sldMkLst>
      </pc:sldChg>
      <pc:sldChg chg="modSp mod">
        <pc:chgData name="Cheng Ran" userId="dbeed8448c6bb12c" providerId="LiveId" clId="{5E6F10AB-E55D-4CCD-ABA8-FB71DE7EFB80}" dt="2022-08-22T07:34:05.359" v="117" actId="20577"/>
        <pc:sldMkLst>
          <pc:docMk/>
          <pc:sldMk cId="4182923186" sldId="475"/>
        </pc:sldMkLst>
        <pc:spChg chg="mod">
          <ac:chgData name="Cheng Ran" userId="dbeed8448c6bb12c" providerId="LiveId" clId="{5E6F10AB-E55D-4CCD-ABA8-FB71DE7EFB80}" dt="2022-08-22T07:34:05.359" v="117" actId="20577"/>
          <ac:spMkLst>
            <pc:docMk/>
            <pc:sldMk cId="4182923186" sldId="475"/>
            <ac:spMk id="2" creationId="{B2282C0D-5253-1D4E-B802-866B156BB347}"/>
          </ac:spMkLst>
        </pc:spChg>
      </pc:sldChg>
      <pc:sldChg chg="modSp mod">
        <pc:chgData name="Cheng Ran" userId="dbeed8448c6bb12c" providerId="LiveId" clId="{5E6F10AB-E55D-4CCD-ABA8-FB71DE7EFB80}" dt="2022-08-22T07:35:28.520" v="154" actId="403"/>
        <pc:sldMkLst>
          <pc:docMk/>
          <pc:sldMk cId="2326123388" sldId="477"/>
        </pc:sldMkLst>
        <pc:spChg chg="mod">
          <ac:chgData name="Cheng Ran" userId="dbeed8448c6bb12c" providerId="LiveId" clId="{5E6F10AB-E55D-4CCD-ABA8-FB71DE7EFB80}" dt="2022-08-22T07:35:28.520" v="154" actId="403"/>
          <ac:spMkLst>
            <pc:docMk/>
            <pc:sldMk cId="2326123388" sldId="477"/>
            <ac:spMk id="2" creationId="{50D9DA65-D652-8947-8F68-548E3588E258}"/>
          </ac:spMkLst>
        </pc:spChg>
      </pc:sldChg>
      <pc:sldChg chg="modSp mod">
        <pc:chgData name="Cheng Ran" userId="dbeed8448c6bb12c" providerId="LiveId" clId="{5E6F10AB-E55D-4CCD-ABA8-FB71DE7EFB80}" dt="2022-08-22T07:42:36.605" v="202" actId="20577"/>
        <pc:sldMkLst>
          <pc:docMk/>
          <pc:sldMk cId="2990207225" sldId="478"/>
        </pc:sldMkLst>
        <pc:spChg chg="mod">
          <ac:chgData name="Cheng Ran" userId="dbeed8448c6bb12c" providerId="LiveId" clId="{5E6F10AB-E55D-4CCD-ABA8-FB71DE7EFB80}" dt="2022-08-22T07:42:29.024" v="198" actId="20577"/>
          <ac:spMkLst>
            <pc:docMk/>
            <pc:sldMk cId="2990207225" sldId="478"/>
            <ac:spMk id="2" creationId="{0D97BE64-0D45-0A4C-8E02-0B2A9080F805}"/>
          </ac:spMkLst>
        </pc:spChg>
        <pc:spChg chg="mod">
          <ac:chgData name="Cheng Ran" userId="dbeed8448c6bb12c" providerId="LiveId" clId="{5E6F10AB-E55D-4CCD-ABA8-FB71DE7EFB80}" dt="2022-08-22T07:42:36.605" v="202" actId="20577"/>
          <ac:spMkLst>
            <pc:docMk/>
            <pc:sldMk cId="2990207225" sldId="478"/>
            <ac:spMk id="8194" creationId="{043A0884-0F79-4A75-BEBC-FE35803C6AA3}"/>
          </ac:spMkLst>
        </pc:spChg>
      </pc:sldChg>
      <pc:sldChg chg="modSp mod">
        <pc:chgData name="Cheng Ran" userId="dbeed8448c6bb12c" providerId="LiveId" clId="{5E6F10AB-E55D-4CCD-ABA8-FB71DE7EFB80}" dt="2022-08-22T07:59:32.724" v="387"/>
        <pc:sldMkLst>
          <pc:docMk/>
          <pc:sldMk cId="3978293267" sldId="480"/>
        </pc:sldMkLst>
        <pc:spChg chg="mod">
          <ac:chgData name="Cheng Ran" userId="dbeed8448c6bb12c" providerId="LiveId" clId="{5E6F10AB-E55D-4CCD-ABA8-FB71DE7EFB80}" dt="2022-08-22T07:59:32.724" v="387"/>
          <ac:spMkLst>
            <pc:docMk/>
            <pc:sldMk cId="3978293267" sldId="480"/>
            <ac:spMk id="2" creationId="{A260E551-4724-9D42-AE77-4F25DC6A61FB}"/>
          </ac:spMkLst>
        </pc:spChg>
      </pc:sldChg>
      <pc:sldChg chg="addSp delSp modSp mod">
        <pc:chgData name="Cheng Ran" userId="dbeed8448c6bb12c" providerId="LiveId" clId="{5E6F10AB-E55D-4CCD-ABA8-FB71DE7EFB80}" dt="2022-08-22T08:09:18.700" v="455" actId="207"/>
        <pc:sldMkLst>
          <pc:docMk/>
          <pc:sldMk cId="3536313428" sldId="481"/>
        </pc:sldMkLst>
        <pc:spChg chg="mod">
          <ac:chgData name="Cheng Ran" userId="dbeed8448c6bb12c" providerId="LiveId" clId="{5E6F10AB-E55D-4CCD-ABA8-FB71DE7EFB80}" dt="2022-08-22T08:09:18.700" v="455" actId="207"/>
          <ac:spMkLst>
            <pc:docMk/>
            <pc:sldMk cId="3536313428" sldId="481"/>
            <ac:spMk id="2" creationId="{70F02AC5-9F00-F345-A5B8-F148CC0DD4BF}"/>
          </ac:spMkLst>
        </pc:spChg>
        <pc:spChg chg="add mod">
          <ac:chgData name="Cheng Ran" userId="dbeed8448c6bb12c" providerId="LiveId" clId="{5E6F10AB-E55D-4CCD-ABA8-FB71DE7EFB80}" dt="2022-08-22T08:08:13.369" v="449" actId="1076"/>
          <ac:spMkLst>
            <pc:docMk/>
            <pc:sldMk cId="3536313428" sldId="481"/>
            <ac:spMk id="4" creationId="{7F04B419-3D0F-3240-CFD1-DCD2E4C71FD2}"/>
          </ac:spMkLst>
        </pc:spChg>
        <pc:spChg chg="add del mod">
          <ac:chgData name="Cheng Ran" userId="dbeed8448c6bb12c" providerId="LiveId" clId="{5E6F10AB-E55D-4CCD-ABA8-FB71DE7EFB80}" dt="2022-08-22T08:06:45.530" v="432" actId="767"/>
          <ac:spMkLst>
            <pc:docMk/>
            <pc:sldMk cId="3536313428" sldId="481"/>
            <ac:spMk id="5" creationId="{B5C27BB0-02B5-DFBA-A606-F23DADAA179E}"/>
          </ac:spMkLst>
        </pc:spChg>
        <pc:picChg chg="add mod">
          <ac:chgData name="Cheng Ran" userId="dbeed8448c6bb12c" providerId="LiveId" clId="{5E6F10AB-E55D-4CCD-ABA8-FB71DE7EFB80}" dt="2022-08-22T08:08:56.340" v="454" actId="1076"/>
          <ac:picMkLst>
            <pc:docMk/>
            <pc:sldMk cId="3536313428" sldId="481"/>
            <ac:picMk id="2050" creationId="{53E266B2-B654-9215-58D2-1BF2017819A0}"/>
          </ac:picMkLst>
        </pc:picChg>
      </pc:sldChg>
      <pc:sldChg chg="addSp modSp mod">
        <pc:chgData name="Cheng Ran" userId="dbeed8448c6bb12c" providerId="LiveId" clId="{5E6F10AB-E55D-4CCD-ABA8-FB71DE7EFB80}" dt="2022-08-22T08:12:15.297" v="473" actId="207"/>
        <pc:sldMkLst>
          <pc:docMk/>
          <pc:sldMk cId="3974713996" sldId="483"/>
        </pc:sldMkLst>
        <pc:spChg chg="mod">
          <ac:chgData name="Cheng Ran" userId="dbeed8448c6bb12c" providerId="LiveId" clId="{5E6F10AB-E55D-4CCD-ABA8-FB71DE7EFB80}" dt="2022-08-22T08:10:38.826" v="456" actId="207"/>
          <ac:spMkLst>
            <pc:docMk/>
            <pc:sldMk cId="3974713996" sldId="483"/>
            <ac:spMk id="2" creationId="{5CBF3E91-052E-144F-A75C-ED8C46027E69}"/>
          </ac:spMkLst>
        </pc:spChg>
        <pc:spChg chg="add mod">
          <ac:chgData name="Cheng Ran" userId="dbeed8448c6bb12c" providerId="LiveId" clId="{5E6F10AB-E55D-4CCD-ABA8-FB71DE7EFB80}" dt="2022-08-22T08:12:15.297" v="473" actId="207"/>
          <ac:spMkLst>
            <pc:docMk/>
            <pc:sldMk cId="3974713996" sldId="483"/>
            <ac:spMk id="31" creationId="{58A08FA7-FA1F-465D-D030-393F861F8A2A}"/>
          </ac:spMkLst>
        </pc:spChg>
      </pc:sldChg>
      <pc:sldChg chg="modSp mod">
        <pc:chgData name="Cheng Ran" userId="dbeed8448c6bb12c" providerId="LiveId" clId="{5E6F10AB-E55D-4CCD-ABA8-FB71DE7EFB80}" dt="2022-08-22T07:39:01.199" v="160" actId="20577"/>
        <pc:sldMkLst>
          <pc:docMk/>
          <pc:sldMk cId="2927004650" sldId="490"/>
        </pc:sldMkLst>
        <pc:spChg chg="mod">
          <ac:chgData name="Cheng Ran" userId="dbeed8448c6bb12c" providerId="LiveId" clId="{5E6F10AB-E55D-4CCD-ABA8-FB71DE7EFB80}" dt="2022-08-22T07:39:01.199" v="160" actId="20577"/>
          <ac:spMkLst>
            <pc:docMk/>
            <pc:sldMk cId="2927004650" sldId="490"/>
            <ac:spMk id="2" creationId="{172AE19D-CCEC-9243-BCDD-82A278ABFEF7}"/>
          </ac:spMkLst>
        </pc:spChg>
      </pc:sldChg>
      <pc:sldChg chg="addSp modSp mod">
        <pc:chgData name="Cheng Ran" userId="dbeed8448c6bb12c" providerId="LiveId" clId="{5E6F10AB-E55D-4CCD-ABA8-FB71DE7EFB80}" dt="2022-08-22T07:51:15.233" v="338" actId="1076"/>
        <pc:sldMkLst>
          <pc:docMk/>
          <pc:sldMk cId="3114175111" sldId="491"/>
        </pc:sldMkLst>
        <pc:spChg chg="mod">
          <ac:chgData name="Cheng Ran" userId="dbeed8448c6bb12c" providerId="LiveId" clId="{5E6F10AB-E55D-4CCD-ABA8-FB71DE7EFB80}" dt="2022-08-22T07:50:41.375" v="327" actId="1076"/>
          <ac:spMkLst>
            <pc:docMk/>
            <pc:sldMk cId="3114175111" sldId="491"/>
            <ac:spMk id="2" creationId="{643FAD56-3B63-CC48-8DD4-34EF6BA5DA92}"/>
          </ac:spMkLst>
        </pc:spChg>
        <pc:spChg chg="add">
          <ac:chgData name="Cheng Ran" userId="dbeed8448c6bb12c" providerId="LiveId" clId="{5E6F10AB-E55D-4CCD-ABA8-FB71DE7EFB80}" dt="2022-08-22T07:49:38.568" v="286"/>
          <ac:spMkLst>
            <pc:docMk/>
            <pc:sldMk cId="3114175111" sldId="491"/>
            <ac:spMk id="4" creationId="{BCF2DF50-7FD3-185A-D409-42E3476E28F1}"/>
          </ac:spMkLst>
        </pc:spChg>
        <pc:picChg chg="add mod">
          <ac:chgData name="Cheng Ran" userId="dbeed8448c6bb12c" providerId="LiveId" clId="{5E6F10AB-E55D-4CCD-ABA8-FB71DE7EFB80}" dt="2022-08-22T07:51:15.233" v="338" actId="1076"/>
          <ac:picMkLst>
            <pc:docMk/>
            <pc:sldMk cId="3114175111" sldId="491"/>
            <ac:picMk id="1028" creationId="{EC8A7005-9268-C3E3-2F46-74F88C0FF20A}"/>
          </ac:picMkLst>
        </pc:picChg>
        <pc:picChg chg="add mod">
          <ac:chgData name="Cheng Ran" userId="dbeed8448c6bb12c" providerId="LiveId" clId="{5E6F10AB-E55D-4CCD-ABA8-FB71DE7EFB80}" dt="2022-08-22T07:51:13.252" v="337" actId="1076"/>
          <ac:picMkLst>
            <pc:docMk/>
            <pc:sldMk cId="3114175111" sldId="491"/>
            <ac:picMk id="1030" creationId="{07C66201-CD40-005F-F62D-6C170F1A2CBE}"/>
          </ac:picMkLst>
        </pc:picChg>
      </pc:sldChg>
      <pc:sldChg chg="modSp mod">
        <pc:chgData name="Cheng Ran" userId="dbeed8448c6bb12c" providerId="LiveId" clId="{5E6F10AB-E55D-4CCD-ABA8-FB71DE7EFB80}" dt="2022-08-22T07:52:30.722" v="344" actId="1076"/>
        <pc:sldMkLst>
          <pc:docMk/>
          <pc:sldMk cId="2823115816" sldId="493"/>
        </pc:sldMkLst>
        <pc:spChg chg="mod">
          <ac:chgData name="Cheng Ran" userId="dbeed8448c6bb12c" providerId="LiveId" clId="{5E6F10AB-E55D-4CCD-ABA8-FB71DE7EFB80}" dt="2022-08-22T07:51:58.203" v="339"/>
          <ac:spMkLst>
            <pc:docMk/>
            <pc:sldMk cId="2823115816" sldId="493"/>
            <ac:spMk id="2" creationId="{643FAD56-3B63-CC48-8DD4-34EF6BA5DA92}"/>
          </ac:spMkLst>
        </pc:spChg>
        <pc:spChg chg="mod">
          <ac:chgData name="Cheng Ran" userId="dbeed8448c6bb12c" providerId="LiveId" clId="{5E6F10AB-E55D-4CCD-ABA8-FB71DE7EFB80}" dt="2022-08-22T07:52:12.779" v="340" actId="1076"/>
          <ac:spMkLst>
            <pc:docMk/>
            <pc:sldMk cId="2823115816" sldId="493"/>
            <ac:spMk id="5" creationId="{EDA253BD-E424-5E4D-83C6-D0022C08E448}"/>
          </ac:spMkLst>
        </pc:spChg>
        <pc:spChg chg="mod">
          <ac:chgData name="Cheng Ran" userId="dbeed8448c6bb12c" providerId="LiveId" clId="{5E6F10AB-E55D-4CCD-ABA8-FB71DE7EFB80}" dt="2022-08-22T07:52:30.722" v="344" actId="1076"/>
          <ac:spMkLst>
            <pc:docMk/>
            <pc:sldMk cId="2823115816" sldId="493"/>
            <ac:spMk id="10" creationId="{6E3C589A-4E47-3346-8383-DB7587EA7F22}"/>
          </ac:spMkLst>
        </pc:spChg>
        <pc:picChg chg="mod">
          <ac:chgData name="Cheng Ran" userId="dbeed8448c6bb12c" providerId="LiveId" clId="{5E6F10AB-E55D-4CCD-ABA8-FB71DE7EFB80}" dt="2022-08-22T07:52:27.619" v="343" actId="1076"/>
          <ac:picMkLst>
            <pc:docMk/>
            <pc:sldMk cId="2823115816" sldId="493"/>
            <ac:picMk id="6" creationId="{B5912E9A-8684-CE43-8FFA-3085AF51776F}"/>
          </ac:picMkLst>
        </pc:picChg>
      </pc:sldChg>
      <pc:sldChg chg="addSp delSp modSp mod">
        <pc:chgData name="Cheng Ran" userId="dbeed8448c6bb12c" providerId="LiveId" clId="{5E6F10AB-E55D-4CCD-ABA8-FB71DE7EFB80}" dt="2022-08-22T07:55:40.524" v="366"/>
        <pc:sldMkLst>
          <pc:docMk/>
          <pc:sldMk cId="1029962793" sldId="494"/>
        </pc:sldMkLst>
        <pc:spChg chg="mod">
          <ac:chgData name="Cheng Ran" userId="dbeed8448c6bb12c" providerId="LiveId" clId="{5E6F10AB-E55D-4CCD-ABA8-FB71DE7EFB80}" dt="2022-08-22T07:55:40.524" v="366"/>
          <ac:spMkLst>
            <pc:docMk/>
            <pc:sldMk cId="1029962793" sldId="494"/>
            <ac:spMk id="2" creationId="{3862C36D-4A74-E545-9B65-5C7253B52BC9}"/>
          </ac:spMkLst>
        </pc:spChg>
        <pc:picChg chg="add del mod">
          <ac:chgData name="Cheng Ran" userId="dbeed8448c6bb12c" providerId="LiveId" clId="{5E6F10AB-E55D-4CCD-ABA8-FB71DE7EFB80}" dt="2022-08-22T07:53:06.170" v="347" actId="478"/>
          <ac:picMkLst>
            <pc:docMk/>
            <pc:sldMk cId="1029962793" sldId="494"/>
            <ac:picMk id="5" creationId="{C44F58B3-039E-01DC-3A49-E8FDE26C10CA}"/>
          </ac:picMkLst>
        </pc:picChg>
        <pc:picChg chg="add mod">
          <ac:chgData name="Cheng Ran" userId="dbeed8448c6bb12c" providerId="LiveId" clId="{5E6F10AB-E55D-4CCD-ABA8-FB71DE7EFB80}" dt="2022-08-22T07:55:00.805" v="356" actId="1076"/>
          <ac:picMkLst>
            <pc:docMk/>
            <pc:sldMk cId="1029962793" sldId="494"/>
            <ac:picMk id="7" creationId="{F9E14B84-36AB-1220-73F6-5A13A9A91374}"/>
          </ac:picMkLst>
        </pc:picChg>
        <pc:picChg chg="add mod">
          <ac:chgData name="Cheng Ran" userId="dbeed8448c6bb12c" providerId="LiveId" clId="{5E6F10AB-E55D-4CCD-ABA8-FB71DE7EFB80}" dt="2022-08-22T07:54:57.450" v="355" actId="1076"/>
          <ac:picMkLst>
            <pc:docMk/>
            <pc:sldMk cId="1029962793" sldId="494"/>
            <ac:picMk id="9" creationId="{A86EFAA0-B487-9292-EE83-FEE9D2807339}"/>
          </ac:picMkLst>
        </pc:picChg>
      </pc:sldChg>
      <pc:sldChg chg="modSp mod">
        <pc:chgData name="Cheng Ran" userId="dbeed8448c6bb12c" providerId="LiveId" clId="{5E6F10AB-E55D-4CCD-ABA8-FB71DE7EFB80}" dt="2022-08-22T08:33:16.993" v="531"/>
        <pc:sldMkLst>
          <pc:docMk/>
          <pc:sldMk cId="3227400375" sldId="521"/>
        </pc:sldMkLst>
        <pc:spChg chg="mod">
          <ac:chgData name="Cheng Ran" userId="dbeed8448c6bb12c" providerId="LiveId" clId="{5E6F10AB-E55D-4CCD-ABA8-FB71DE7EFB80}" dt="2022-08-22T08:33:16.993" v="531"/>
          <ac:spMkLst>
            <pc:docMk/>
            <pc:sldMk cId="3227400375" sldId="521"/>
            <ac:spMk id="2" creationId="{EE33265C-03BF-DF4D-B737-74415C067356}"/>
          </ac:spMkLst>
        </pc:spChg>
        <pc:spChg chg="mod">
          <ac:chgData name="Cheng Ran" userId="dbeed8448c6bb12c" providerId="LiveId" clId="{5E6F10AB-E55D-4CCD-ABA8-FB71DE7EFB80}" dt="2022-08-22T08:31:40.091" v="475"/>
          <ac:spMkLst>
            <pc:docMk/>
            <pc:sldMk cId="3227400375" sldId="521"/>
            <ac:spMk id="16" creationId="{031B4B64-BBDE-4446-A642-E4222527AD11}"/>
          </ac:spMkLst>
        </pc:spChg>
      </pc:sldChg>
      <pc:sldChg chg="modSp mod">
        <pc:chgData name="Cheng Ran" userId="dbeed8448c6bb12c" providerId="LiveId" clId="{5E6F10AB-E55D-4CCD-ABA8-FB71DE7EFB80}" dt="2022-08-22T08:44:04.284" v="641"/>
        <pc:sldMkLst>
          <pc:docMk/>
          <pc:sldMk cId="4035287374" sldId="524"/>
        </pc:sldMkLst>
        <pc:spChg chg="mod">
          <ac:chgData name="Cheng Ran" userId="dbeed8448c6bb12c" providerId="LiveId" clId="{5E6F10AB-E55D-4CCD-ABA8-FB71DE7EFB80}" dt="2022-08-22T08:44:04.284" v="641"/>
          <ac:spMkLst>
            <pc:docMk/>
            <pc:sldMk cId="4035287374" sldId="524"/>
            <ac:spMk id="2" creationId="{C7BD0F1D-496A-6748-9AB3-870492ACD07A}"/>
          </ac:spMkLst>
        </pc:spChg>
      </pc:sldChg>
      <pc:sldChg chg="modSp mod">
        <pc:chgData name="Cheng Ran" userId="dbeed8448c6bb12c" providerId="LiveId" clId="{5E6F10AB-E55D-4CCD-ABA8-FB71DE7EFB80}" dt="2022-08-22T08:33:43.229" v="534" actId="5793"/>
        <pc:sldMkLst>
          <pc:docMk/>
          <pc:sldMk cId="2729122453" sldId="527"/>
        </pc:sldMkLst>
        <pc:spChg chg="mod">
          <ac:chgData name="Cheng Ran" userId="dbeed8448c6bb12c" providerId="LiveId" clId="{5E6F10AB-E55D-4CCD-ABA8-FB71DE7EFB80}" dt="2022-08-22T08:33:43.229" v="534" actId="5793"/>
          <ac:spMkLst>
            <pc:docMk/>
            <pc:sldMk cId="2729122453" sldId="527"/>
            <ac:spMk id="5" creationId="{E370DD28-B102-9944-BA89-FA92D2C5C1DB}"/>
          </ac:spMkLst>
        </pc:spChg>
      </pc:sldChg>
      <pc:sldChg chg="modSp mod">
        <pc:chgData name="Cheng Ran" userId="dbeed8448c6bb12c" providerId="LiveId" clId="{5E6F10AB-E55D-4CCD-ABA8-FB71DE7EFB80}" dt="2022-08-22T08:34:49.182" v="547"/>
        <pc:sldMkLst>
          <pc:docMk/>
          <pc:sldMk cId="1626502870" sldId="530"/>
        </pc:sldMkLst>
        <pc:spChg chg="mod">
          <ac:chgData name="Cheng Ran" userId="dbeed8448c6bb12c" providerId="LiveId" clId="{5E6F10AB-E55D-4CCD-ABA8-FB71DE7EFB80}" dt="2022-08-22T08:34:49.182" v="547"/>
          <ac:spMkLst>
            <pc:docMk/>
            <pc:sldMk cId="1626502870" sldId="530"/>
            <ac:spMk id="6" creationId="{213DDAB8-0010-8341-BF13-F2B29243A9FA}"/>
          </ac:spMkLst>
        </pc:spChg>
      </pc:sldChg>
    </pc:docChg>
  </pc:docChgLst>
  <pc:docChgLst>
    <pc:chgData name="Cheng Ran" userId="dbeed8448c6bb12c" providerId="LiveId" clId="{657A89AB-772A-48FE-972C-3DF80B1F99A6}"/>
    <pc:docChg chg="undo custSel addSld delSld modSld">
      <pc:chgData name="Cheng Ran" userId="dbeed8448c6bb12c" providerId="LiveId" clId="{657A89AB-772A-48FE-972C-3DF80B1F99A6}" dt="2022-09-05T01:59:47.856" v="64" actId="1076"/>
      <pc:docMkLst>
        <pc:docMk/>
      </pc:docMkLst>
      <pc:sldChg chg="modSp del mod">
        <pc:chgData name="Cheng Ran" userId="dbeed8448c6bb12c" providerId="LiveId" clId="{657A89AB-772A-48FE-972C-3DF80B1F99A6}" dt="2022-09-05T01:57:04.057" v="1" actId="47"/>
        <pc:sldMkLst>
          <pc:docMk/>
          <pc:sldMk cId="918339219" sldId="468"/>
        </pc:sldMkLst>
        <pc:spChg chg="mod">
          <ac:chgData name="Cheng Ran" userId="dbeed8448c6bb12c" providerId="LiveId" clId="{657A89AB-772A-48FE-972C-3DF80B1F99A6}" dt="2022-09-05T01:56:59.018" v="0" actId="20577"/>
          <ac:spMkLst>
            <pc:docMk/>
            <pc:sldMk cId="918339219" sldId="468"/>
            <ac:spMk id="2" creationId="{17396D89-37AA-0E46-A8BF-05D9B270E683}"/>
          </ac:spMkLst>
        </pc:spChg>
      </pc:sldChg>
      <pc:sldChg chg="addSp modSp mod">
        <pc:chgData name="Cheng Ran" userId="dbeed8448c6bb12c" providerId="LiveId" clId="{657A89AB-772A-48FE-972C-3DF80B1F99A6}" dt="2022-09-05T01:59:47.856" v="64" actId="1076"/>
        <pc:sldMkLst>
          <pc:docMk/>
          <pc:sldMk cId="4182923186" sldId="475"/>
        </pc:sldMkLst>
        <pc:picChg chg="add mod">
          <ac:chgData name="Cheng Ran" userId="dbeed8448c6bb12c" providerId="LiveId" clId="{657A89AB-772A-48FE-972C-3DF80B1F99A6}" dt="2022-09-05T01:59:47.856" v="64" actId="1076"/>
          <ac:picMkLst>
            <pc:docMk/>
            <pc:sldMk cId="4182923186" sldId="475"/>
            <ac:picMk id="5" creationId="{7BC32598-ACCD-FBF9-9C7F-AAF6EFE610C4}"/>
          </ac:picMkLst>
        </pc:picChg>
      </pc:sldChg>
      <pc:sldChg chg="addSp modSp new mod">
        <pc:chgData name="Cheng Ran" userId="dbeed8448c6bb12c" providerId="LiveId" clId="{657A89AB-772A-48FE-972C-3DF80B1F99A6}" dt="2022-09-05T01:59:16.269" v="60" actId="1076"/>
        <pc:sldMkLst>
          <pc:docMk/>
          <pc:sldMk cId="368559476" sldId="536"/>
        </pc:sldMkLst>
        <pc:spChg chg="mod">
          <ac:chgData name="Cheng Ran" userId="dbeed8448c6bb12c" providerId="LiveId" clId="{657A89AB-772A-48FE-972C-3DF80B1F99A6}" dt="2022-09-05T01:58:18.267" v="54"/>
          <ac:spMkLst>
            <pc:docMk/>
            <pc:sldMk cId="368559476" sldId="536"/>
            <ac:spMk id="2" creationId="{E3967CA7-722D-55E2-ABEC-1F34A41890A2}"/>
          </ac:spMkLst>
        </pc:spChg>
        <pc:spChg chg="mod">
          <ac:chgData name="Cheng Ran" userId="dbeed8448c6bb12c" providerId="LiveId" clId="{657A89AB-772A-48FE-972C-3DF80B1F99A6}" dt="2022-09-05T01:57:10.561" v="12" actId="20577"/>
          <ac:spMkLst>
            <pc:docMk/>
            <pc:sldMk cId="368559476" sldId="536"/>
            <ac:spMk id="3" creationId="{2A901849-CF33-DD9A-C6EA-8ED64837E19D}"/>
          </ac:spMkLst>
        </pc:spChg>
        <pc:picChg chg="add mod">
          <ac:chgData name="Cheng Ran" userId="dbeed8448c6bb12c" providerId="LiveId" clId="{657A89AB-772A-48FE-972C-3DF80B1F99A6}" dt="2022-09-05T01:59:16.269" v="60" actId="1076"/>
          <ac:picMkLst>
            <pc:docMk/>
            <pc:sldMk cId="368559476" sldId="536"/>
            <ac:picMk id="5" creationId="{5AFE31F7-961F-C944-3EA1-C54484C2EC0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7FF4F3-CCC8-0148-839B-34F52C05D7E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3283F2D5-478E-F043-809C-74FC0B3E3041}"/>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67086C5-CEC5-47F0-83F0-856B364B431D}" type="datetimeFigureOut">
              <a:rPr lang="en-US" altLang="en-US"/>
              <a:pPr>
                <a:defRPr/>
              </a:pPr>
              <a:t>9/5/2022</a:t>
            </a:fld>
            <a:endParaRPr lang="en-US" altLang="en-US"/>
          </a:p>
        </p:txBody>
      </p:sp>
      <p:sp>
        <p:nvSpPr>
          <p:cNvPr id="4" name="Footer Placeholder 3">
            <a:extLst>
              <a:ext uri="{FF2B5EF4-FFF2-40B4-BE49-F238E27FC236}">
                <a16:creationId xmlns:a16="http://schemas.microsoft.com/office/drawing/2014/main" id="{9C84E216-EC43-EF4B-9A09-BDB2AD5FAF0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94253F11-18F4-3841-8420-219C17DC201C}"/>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20E07255-940D-4BDF-BD2F-B73D8A19499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34487-1A6A-4FE7-847E-D06598E2322B}" type="datetimeFigureOut">
              <a:rPr lang="zh-CN" altLang="en-US" smtClean="0"/>
              <a:t>2022/9/5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D99C-A557-43A7-946E-F176689ED48A}" type="slidenum">
              <a:rPr lang="zh-CN" altLang="en-US" smtClean="0"/>
              <a:t>‹#›</a:t>
            </a:fld>
            <a:endParaRPr lang="zh-CN" altLang="en-US"/>
          </a:p>
        </p:txBody>
      </p:sp>
    </p:spTree>
    <p:extLst>
      <p:ext uri="{BB962C8B-B14F-4D97-AF65-F5344CB8AC3E}">
        <p14:creationId xmlns:p14="http://schemas.microsoft.com/office/powerpoint/2010/main" val="22662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6000" indent="-215640">
              <a:lnSpc>
                <a:spcPct val="100000"/>
              </a:lnSpc>
            </a:pPr>
            <a:endParaRPr lang="zh-CN" altLang="en-US" dirty="0"/>
          </a:p>
        </p:txBody>
      </p:sp>
      <p:sp>
        <p:nvSpPr>
          <p:cNvPr id="4" name="灯片编号占位符 3"/>
          <p:cNvSpPr>
            <a:spLocks noGrp="1"/>
          </p:cNvSpPr>
          <p:nvPr>
            <p:ph type="sldNum" sz="quarter" idx="5"/>
          </p:nvPr>
        </p:nvSpPr>
        <p:spPr/>
        <p:txBody>
          <a:bodyPr/>
          <a:lstStyle/>
          <a:p>
            <a:fld id="{FB32D99C-A557-43A7-946E-F176689ED48A}" type="slidenum">
              <a:rPr lang="zh-CN" altLang="en-US" smtClean="0"/>
              <a:t>1</a:t>
            </a:fld>
            <a:endParaRPr lang="zh-CN" altLang="en-US"/>
          </a:p>
        </p:txBody>
      </p:sp>
    </p:spTree>
    <p:extLst>
      <p:ext uri="{BB962C8B-B14F-4D97-AF65-F5344CB8AC3E}">
        <p14:creationId xmlns:p14="http://schemas.microsoft.com/office/powerpoint/2010/main" val="1403603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a:t>
            </a:r>
            <a:r>
              <a:rPr lang="en-US" altLang="zh-CN" dirty="0" err="1"/>
              <a:t>Databses</a:t>
            </a:r>
            <a:r>
              <a:rPr lang="en-US" altLang="zh-CN" dirty="0"/>
              <a:t>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13</a:t>
            </a:fld>
            <a:endParaRPr lang="zh-CN" altLang="en-US"/>
          </a:p>
        </p:txBody>
      </p:sp>
    </p:spTree>
    <p:extLst>
      <p:ext uri="{BB962C8B-B14F-4D97-AF65-F5344CB8AC3E}">
        <p14:creationId xmlns:p14="http://schemas.microsoft.com/office/powerpoint/2010/main" val="33962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700" dirty="0"/>
              <a:t>Data redundancy and inconsistency: data is stored  in multiple file formats resulting induplication of information in different files</a:t>
            </a:r>
          </a:p>
          <a:p>
            <a:r>
              <a:rPr lang="en-US" altLang="en-US" sz="1700" dirty="0"/>
              <a:t>Difficulty in accessing data </a:t>
            </a:r>
          </a:p>
          <a:p>
            <a:pPr lvl="1"/>
            <a:r>
              <a:rPr lang="en-US" altLang="en-US" sz="1700" dirty="0"/>
              <a:t>Need to write a new program to carry out each new task</a:t>
            </a:r>
          </a:p>
          <a:p>
            <a:r>
              <a:rPr lang="en-US" altLang="en-US" sz="1700" dirty="0"/>
              <a:t>Data isolation </a:t>
            </a:r>
          </a:p>
          <a:p>
            <a:pPr lvl="1"/>
            <a:r>
              <a:rPr lang="en-US" altLang="en-US" sz="1700" dirty="0"/>
              <a:t>Multiple files and formats</a:t>
            </a:r>
          </a:p>
          <a:p>
            <a:r>
              <a:rPr lang="en-US" altLang="en-US" sz="1700" dirty="0"/>
              <a:t>Integrity problems</a:t>
            </a:r>
          </a:p>
          <a:p>
            <a:pPr lvl="1"/>
            <a:r>
              <a:rPr lang="en-US" altLang="en-US" sz="1700" dirty="0"/>
              <a:t>Integrity constraints  (e.g., account balance &gt; 0) become </a:t>
            </a:r>
            <a:r>
              <a:rPr lang="ja-JP" altLang="en-US" sz="1700"/>
              <a:t>“</a:t>
            </a:r>
            <a:r>
              <a:rPr lang="en-US" altLang="ja-JP" sz="1700" dirty="0"/>
              <a:t>buried</a:t>
            </a:r>
            <a:r>
              <a:rPr lang="ja-JP" altLang="en-US" sz="1700"/>
              <a:t>”</a:t>
            </a:r>
            <a:r>
              <a:rPr lang="en-US" altLang="ja-JP" sz="1700" dirty="0"/>
              <a:t> in program code rather than being stated explicitly</a:t>
            </a:r>
          </a:p>
          <a:p>
            <a:pPr lvl="1"/>
            <a:r>
              <a:rPr lang="en-US" altLang="en-US" sz="1700" dirty="0"/>
              <a:t>Hard to add new constraints or change existing ones</a:t>
            </a:r>
          </a:p>
          <a:p>
            <a:r>
              <a:rPr lang="en-US" altLang="en-US" sz="1700" dirty="0"/>
              <a:t>Atomicity of updates</a:t>
            </a:r>
          </a:p>
          <a:p>
            <a:pPr lvl="1"/>
            <a:r>
              <a:rPr lang="en-US" altLang="en-US" sz="1700" dirty="0"/>
              <a:t>Failures may leave database in an inconsistent state with partial updates carried out</a:t>
            </a:r>
          </a:p>
          <a:p>
            <a:pPr lvl="1"/>
            <a:r>
              <a:rPr lang="en-US" altLang="en-US" sz="1700" dirty="0"/>
              <a:t>Example: Transfer of funds from one account to another should either complete or not happen at all</a:t>
            </a:r>
          </a:p>
          <a:p>
            <a:r>
              <a:rPr lang="en-US" altLang="en-US" sz="1700" dirty="0"/>
              <a:t>Concurrent access by multiple users</a:t>
            </a:r>
          </a:p>
          <a:p>
            <a:pPr lvl="1"/>
            <a:r>
              <a:rPr lang="en-US" altLang="en-US" sz="1700" dirty="0"/>
              <a:t>Concurrent access needed for performance</a:t>
            </a:r>
          </a:p>
          <a:p>
            <a:pPr lvl="1"/>
            <a:r>
              <a:rPr lang="en-US" altLang="en-US" sz="1700" dirty="0"/>
              <a:t>Uncontrolled concurrent accesses can lead to inconsistencies</a:t>
            </a:r>
          </a:p>
          <a:p>
            <a:pPr lvl="2"/>
            <a:r>
              <a:rPr lang="en-US" altLang="en-US" sz="1700" dirty="0"/>
              <a:t>Ex: Two people reading a balance (say 100) and updating it by withdrawing money (say 50 each) at the same time</a:t>
            </a:r>
          </a:p>
          <a:p>
            <a:r>
              <a:rPr lang="en-US" altLang="en-US" sz="1700" dirty="0"/>
              <a:t>Security problems</a:t>
            </a:r>
          </a:p>
          <a:p>
            <a:pPr lvl="1"/>
            <a:r>
              <a:rPr lang="en-US" altLang="en-US" sz="1700" dirty="0"/>
              <a:t>Hard to provide user access to some, but not all, data</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14</a:t>
            </a:fld>
            <a:endParaRPr lang="zh-CN" altLang="en-US"/>
          </a:p>
        </p:txBody>
      </p:sp>
    </p:spTree>
    <p:extLst>
      <p:ext uri="{BB962C8B-B14F-4D97-AF65-F5344CB8AC3E}">
        <p14:creationId xmlns:p14="http://schemas.microsoft.com/office/powerpoint/2010/main" val="171787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15</a:t>
            </a:fld>
            <a:endParaRPr lang="zh-CN" altLang="en-US"/>
          </a:p>
        </p:txBody>
      </p:sp>
    </p:spTree>
    <p:extLst>
      <p:ext uri="{BB962C8B-B14F-4D97-AF65-F5344CB8AC3E}">
        <p14:creationId xmlns:p14="http://schemas.microsoft.com/office/powerpoint/2010/main" val="57521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700" dirty="0"/>
              <a:t>Data redundancy and inconsistency: data is stored  in multiple file formats resulting induplication of information in different files</a:t>
            </a:r>
          </a:p>
          <a:p>
            <a:r>
              <a:rPr lang="en-US" altLang="en-US" sz="1700" dirty="0"/>
              <a:t>Difficulty in accessing data </a:t>
            </a:r>
          </a:p>
          <a:p>
            <a:pPr lvl="1"/>
            <a:r>
              <a:rPr lang="en-US" altLang="en-US" sz="1700" dirty="0"/>
              <a:t>Need to write a new program to carry out each new task</a:t>
            </a:r>
          </a:p>
          <a:p>
            <a:r>
              <a:rPr lang="en-US" altLang="en-US" sz="1700" dirty="0"/>
              <a:t>Data isolation </a:t>
            </a:r>
          </a:p>
          <a:p>
            <a:pPr lvl="1"/>
            <a:r>
              <a:rPr lang="en-US" altLang="en-US" sz="1700" dirty="0"/>
              <a:t>Multiple files and formats</a:t>
            </a:r>
          </a:p>
          <a:p>
            <a:r>
              <a:rPr lang="en-US" altLang="en-US" sz="1700" dirty="0"/>
              <a:t>Integrity problems</a:t>
            </a:r>
          </a:p>
          <a:p>
            <a:pPr lvl="1"/>
            <a:r>
              <a:rPr lang="en-US" altLang="en-US" sz="1700" dirty="0"/>
              <a:t>Integrity constraints  (e.g., account balance &gt; 0) become </a:t>
            </a:r>
            <a:r>
              <a:rPr lang="ja-JP" altLang="en-US" sz="1700"/>
              <a:t>“</a:t>
            </a:r>
            <a:r>
              <a:rPr lang="en-US" altLang="ja-JP" sz="1700" dirty="0"/>
              <a:t>buried</a:t>
            </a:r>
            <a:r>
              <a:rPr lang="ja-JP" altLang="en-US" sz="1700"/>
              <a:t>”</a:t>
            </a:r>
            <a:r>
              <a:rPr lang="en-US" altLang="ja-JP" sz="1700" dirty="0"/>
              <a:t> in program code rather than being stated explicitly</a:t>
            </a:r>
          </a:p>
          <a:p>
            <a:pPr lvl="1"/>
            <a:r>
              <a:rPr lang="en-US" altLang="en-US" sz="1700" dirty="0"/>
              <a:t>Hard to add new constraints or change existing ones</a:t>
            </a:r>
          </a:p>
          <a:p>
            <a:r>
              <a:rPr lang="en-US" altLang="en-US" sz="1700" dirty="0"/>
              <a:t>Atomicity of updates</a:t>
            </a:r>
          </a:p>
          <a:p>
            <a:pPr lvl="1"/>
            <a:r>
              <a:rPr lang="en-US" altLang="en-US" sz="1700" dirty="0"/>
              <a:t>Failures may leave database in an inconsistent state with partial updates carried out</a:t>
            </a:r>
          </a:p>
          <a:p>
            <a:pPr lvl="1"/>
            <a:r>
              <a:rPr lang="en-US" altLang="en-US" sz="1700" dirty="0"/>
              <a:t>Example: Transfer of funds from one account to another should either complete or not happen at all</a:t>
            </a:r>
          </a:p>
          <a:p>
            <a:r>
              <a:rPr lang="en-US" altLang="en-US" sz="1700" dirty="0"/>
              <a:t>Concurrent access by multiple users</a:t>
            </a:r>
          </a:p>
          <a:p>
            <a:pPr lvl="1"/>
            <a:r>
              <a:rPr lang="en-US" altLang="en-US" sz="1700" dirty="0"/>
              <a:t>Concurrent access needed for performance</a:t>
            </a:r>
          </a:p>
          <a:p>
            <a:pPr lvl="1"/>
            <a:r>
              <a:rPr lang="en-US" altLang="en-US" sz="1700" dirty="0"/>
              <a:t>Uncontrolled concurrent accesses can lead to inconsistencies</a:t>
            </a:r>
          </a:p>
          <a:p>
            <a:pPr lvl="2"/>
            <a:r>
              <a:rPr lang="en-US" altLang="en-US" sz="1700" dirty="0"/>
              <a:t>Ex: Two people reading a balance (say 100) and updating it by withdrawing money (say 50 each) at the same time</a:t>
            </a:r>
          </a:p>
          <a:p>
            <a:r>
              <a:rPr lang="en-US" altLang="en-US" sz="1700" dirty="0"/>
              <a:t>Security problems</a:t>
            </a:r>
          </a:p>
          <a:p>
            <a:pPr lvl="1"/>
            <a:r>
              <a:rPr lang="en-US" altLang="en-US" sz="1700" dirty="0"/>
              <a:t>Hard to provide user access to some, but not all, data</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18</a:t>
            </a:fld>
            <a:endParaRPr lang="zh-CN" altLang="en-US"/>
          </a:p>
        </p:txBody>
      </p:sp>
    </p:spTree>
    <p:extLst>
      <p:ext uri="{BB962C8B-B14F-4D97-AF65-F5344CB8AC3E}">
        <p14:creationId xmlns:p14="http://schemas.microsoft.com/office/powerpoint/2010/main" val="85681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19</a:t>
            </a:fld>
            <a:endParaRPr lang="zh-CN" altLang="en-US"/>
          </a:p>
        </p:txBody>
      </p:sp>
    </p:spTree>
    <p:extLst>
      <p:ext uri="{BB962C8B-B14F-4D97-AF65-F5344CB8AC3E}">
        <p14:creationId xmlns:p14="http://schemas.microsoft.com/office/powerpoint/2010/main" val="386338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history of Database, there is an important paper. The title of the paper is “a relational model of data for large shared data banks”. The paper was by Edgar Codd. At that time, Codd worked in IBM. IBM was like Google, MS these kinds of companies at that time. We can say that it is this paper created the area of database. And Edgar Codd is the god father of this area.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考试前感觉</a:t>
            </a:r>
            <a:r>
              <a:rPr lang="zh-CN" altLang="en-CN" dirty="0"/>
              <a:t>考不过</a:t>
            </a:r>
            <a:r>
              <a:rPr lang="zh-CN" altLang="en-US" dirty="0"/>
              <a:t>了，拜拜他</a:t>
            </a:r>
            <a:endParaRPr lang="en-US" altLang="zh-CN"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20</a:t>
            </a:fld>
            <a:endParaRPr lang="zh-CN" altLang="en-US"/>
          </a:p>
        </p:txBody>
      </p:sp>
    </p:spTree>
    <p:extLst>
      <p:ext uri="{BB962C8B-B14F-4D97-AF65-F5344CB8AC3E}">
        <p14:creationId xmlns:p14="http://schemas.microsoft.com/office/powerpoint/2010/main" val="360587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23</a:t>
            </a:fld>
            <a:endParaRPr lang="zh-CN" altLang="en-US"/>
          </a:p>
        </p:txBody>
      </p:sp>
    </p:spTree>
    <p:extLst>
      <p:ext uri="{BB962C8B-B14F-4D97-AF65-F5344CB8AC3E}">
        <p14:creationId xmlns:p14="http://schemas.microsoft.com/office/powerpoint/2010/main" val="1430676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24</a:t>
            </a:fld>
            <a:endParaRPr lang="zh-CN" altLang="en-US"/>
          </a:p>
        </p:txBody>
      </p:sp>
    </p:spTree>
    <p:extLst>
      <p:ext uri="{BB962C8B-B14F-4D97-AF65-F5344CB8AC3E}">
        <p14:creationId xmlns:p14="http://schemas.microsoft.com/office/powerpoint/2010/main" val="1694385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25</a:t>
            </a:fld>
            <a:endParaRPr lang="zh-CN" altLang="en-US"/>
          </a:p>
        </p:txBody>
      </p:sp>
    </p:spTree>
    <p:extLst>
      <p:ext uri="{BB962C8B-B14F-4D97-AF65-F5344CB8AC3E}">
        <p14:creationId xmlns:p14="http://schemas.microsoft.com/office/powerpoint/2010/main" val="283979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27</a:t>
            </a:fld>
            <a:endParaRPr lang="zh-CN" altLang="en-US"/>
          </a:p>
        </p:txBody>
      </p:sp>
    </p:spTree>
    <p:extLst>
      <p:ext uri="{BB962C8B-B14F-4D97-AF65-F5344CB8AC3E}">
        <p14:creationId xmlns:p14="http://schemas.microsoft.com/office/powerpoint/2010/main" val="362356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a:t>
            </a:fld>
            <a:endParaRPr lang="zh-CN" altLang="en-US"/>
          </a:p>
        </p:txBody>
      </p:sp>
    </p:spTree>
    <p:extLst>
      <p:ext uri="{BB962C8B-B14F-4D97-AF65-F5344CB8AC3E}">
        <p14:creationId xmlns:p14="http://schemas.microsoft.com/office/powerpoint/2010/main" val="242091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go back to the film information. What’s the key with films. The tile looks correct, it is the obvious answer. </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28</a:t>
            </a:fld>
            <a:endParaRPr lang="zh-CN" altLang="en-US"/>
          </a:p>
        </p:txBody>
      </p:sp>
    </p:spTree>
    <p:extLst>
      <p:ext uri="{BB962C8B-B14F-4D97-AF65-F5344CB8AC3E}">
        <p14:creationId xmlns:p14="http://schemas.microsoft.com/office/powerpoint/2010/main" val="55162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29</a:t>
            </a:fld>
            <a:endParaRPr lang="zh-CN" altLang="en-US"/>
          </a:p>
        </p:txBody>
      </p:sp>
    </p:spTree>
    <p:extLst>
      <p:ext uri="{BB962C8B-B14F-4D97-AF65-F5344CB8AC3E}">
        <p14:creationId xmlns:p14="http://schemas.microsoft.com/office/powerpoint/2010/main" val="251282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we have some films that their names are the same! Such as there are </a:t>
            </a:r>
            <a:r>
              <a:rPr lang="en-CN" altLang="zh-CN" dirty="0"/>
              <a:t>many items called </a:t>
            </a:r>
            <a:r>
              <a:rPr lang="zh-CN" altLang="en-CN" dirty="0"/>
              <a:t>神雕侠侣</a:t>
            </a:r>
            <a:endParaRPr lang="en-US" altLang="zh-CN" dirty="0"/>
          </a:p>
          <a:p>
            <a:r>
              <a:rPr lang="en-US" altLang="zh-CN" dirty="0"/>
              <a:t>So the title cannot be the key!</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30</a:t>
            </a:fld>
            <a:endParaRPr lang="zh-CN" altLang="en-US"/>
          </a:p>
        </p:txBody>
      </p:sp>
    </p:spTree>
    <p:extLst>
      <p:ext uri="{BB962C8B-B14F-4D97-AF65-F5344CB8AC3E}">
        <p14:creationId xmlns:p14="http://schemas.microsoft.com/office/powerpoint/2010/main" val="1112318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31</a:t>
            </a:fld>
            <a:endParaRPr lang="zh-CN" altLang="en-US"/>
          </a:p>
        </p:txBody>
      </p:sp>
    </p:spTree>
    <p:extLst>
      <p:ext uri="{BB962C8B-B14F-4D97-AF65-F5344CB8AC3E}">
        <p14:creationId xmlns:p14="http://schemas.microsoft.com/office/powerpoint/2010/main" val="2449680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33</a:t>
            </a:fld>
            <a:endParaRPr lang="zh-CN" altLang="en-US"/>
          </a:p>
        </p:txBody>
      </p:sp>
    </p:spTree>
    <p:extLst>
      <p:ext uri="{BB962C8B-B14F-4D97-AF65-F5344CB8AC3E}">
        <p14:creationId xmlns:p14="http://schemas.microsoft.com/office/powerpoint/2010/main" val="28160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there is another problem. Some films have several directors!</a:t>
            </a:r>
          </a:p>
          <a:p>
            <a:endParaRPr lang="en-US" altLang="zh-CN" dirty="0"/>
          </a:p>
          <a:p>
            <a:r>
              <a:rPr lang="en-US" altLang="zh-CN" dirty="0"/>
              <a:t>Such as for film:</a:t>
            </a:r>
            <a:r>
              <a:rPr lang="zh-CN" altLang="en-US" dirty="0"/>
              <a:t>我和我的祖国</a:t>
            </a:r>
            <a:r>
              <a:rPr lang="en-US" altLang="zh-CN" dirty="0"/>
              <a:t>. There are 6 directors. How to describe the two directors in the attribute Director? It is a problem.</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34</a:t>
            </a:fld>
            <a:endParaRPr lang="zh-CN" altLang="en-US"/>
          </a:p>
        </p:txBody>
      </p:sp>
    </p:spTree>
    <p:extLst>
      <p:ext uri="{BB962C8B-B14F-4D97-AF65-F5344CB8AC3E}">
        <p14:creationId xmlns:p14="http://schemas.microsoft.com/office/powerpoint/2010/main" val="2631600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If </a:t>
            </a:r>
            <a:r>
              <a:rPr lang="fr-FR" dirty="0" err="1"/>
              <a:t>there</a:t>
            </a:r>
            <a:r>
              <a:rPr lang="fr-FR" dirty="0"/>
              <a:t> are </a:t>
            </a:r>
            <a:r>
              <a:rPr lang="fr-FR" dirty="0" err="1"/>
              <a:t>several</a:t>
            </a:r>
            <a:r>
              <a:rPr lang="fr-FR" dirty="0"/>
              <a:t> </a:t>
            </a:r>
            <a:r>
              <a:rPr lang="fr-FR" dirty="0" err="1"/>
              <a:t>attributes</a:t>
            </a:r>
            <a:r>
              <a:rPr lang="fr-FR" dirty="0"/>
              <a:t> </a:t>
            </a:r>
            <a:r>
              <a:rPr lang="fr-FR" dirty="0" err="1"/>
              <a:t>can</a:t>
            </a:r>
            <a:r>
              <a:rPr lang="fr-FR" dirty="0"/>
              <a:t> </a:t>
            </a:r>
            <a:r>
              <a:rPr lang="fr-FR" dirty="0" err="1"/>
              <a:t>be</a:t>
            </a:r>
            <a:r>
              <a:rPr lang="fr-FR" dirty="0"/>
              <a:t> a key. You </a:t>
            </a:r>
            <a:r>
              <a:rPr lang="fr-FR" dirty="0" err="1"/>
              <a:t>can</a:t>
            </a:r>
            <a:r>
              <a:rPr lang="fr-FR" dirty="0"/>
              <a:t> </a:t>
            </a:r>
            <a:r>
              <a:rPr lang="fr-FR" dirty="0" err="1"/>
              <a:t>choose</a:t>
            </a:r>
            <a:r>
              <a:rPr lang="fr-FR" dirty="0"/>
              <a:t> one of </a:t>
            </a:r>
            <a:r>
              <a:rPr lang="fr-FR" dirty="0" err="1"/>
              <a:t>them</a:t>
            </a:r>
            <a:r>
              <a:rPr lang="fr-FR" dirty="0"/>
              <a:t> as the </a:t>
            </a:r>
            <a:r>
              <a:rPr lang="fr-FR" dirty="0" err="1"/>
              <a:t>primary</a:t>
            </a:r>
            <a:r>
              <a:rPr lang="fr-FR" dirty="0"/>
              <a:t> key. </a:t>
            </a:r>
            <a:r>
              <a:rPr lang="fr-FR" dirty="0" err="1"/>
              <a:t>Normally</a:t>
            </a:r>
            <a:r>
              <a:rPr lang="fr-FR" dirty="0"/>
              <a:t> </a:t>
            </a:r>
            <a:r>
              <a:rPr lang="fr-FR" dirty="0" err="1"/>
              <a:t>you</a:t>
            </a:r>
            <a:r>
              <a:rPr lang="fr-FR" dirty="0"/>
              <a:t> </a:t>
            </a:r>
            <a:r>
              <a:rPr lang="fr-FR" dirty="0" err="1"/>
              <a:t>should</a:t>
            </a:r>
            <a:r>
              <a:rPr lang="fr-FR" dirty="0"/>
              <a:t> </a:t>
            </a:r>
            <a:r>
              <a:rPr lang="fr-FR" dirty="0" err="1"/>
              <a:t>choose</a:t>
            </a:r>
            <a:r>
              <a:rPr lang="fr-FR" dirty="0"/>
              <a:t> the </a:t>
            </a:r>
            <a:r>
              <a:rPr lang="fr-FR" dirty="0" err="1"/>
              <a:t>simplest</a:t>
            </a:r>
            <a:r>
              <a:rPr lang="fr-FR" dirty="0"/>
              <a:t> one to </a:t>
            </a:r>
            <a:r>
              <a:rPr lang="fr-FR" dirty="0" err="1"/>
              <a:t>be</a:t>
            </a:r>
            <a:r>
              <a:rPr lang="fr-FR" dirty="0"/>
              <a:t> the </a:t>
            </a:r>
            <a:r>
              <a:rPr lang="fr-FR" dirty="0" err="1"/>
              <a:t>primary</a:t>
            </a:r>
            <a:r>
              <a:rPr lang="fr-FR" dirty="0"/>
              <a:t> </a:t>
            </a:r>
            <a:r>
              <a:rPr lang="fr-FR" dirty="0" err="1"/>
              <a:t>kay</a:t>
            </a:r>
            <a:r>
              <a:rPr lang="fr-FR" dirty="0"/>
              <a:t>.</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35</a:t>
            </a:fld>
            <a:endParaRPr lang="zh-CN" altLang="en-US"/>
          </a:p>
        </p:txBody>
      </p:sp>
    </p:spTree>
    <p:extLst>
      <p:ext uri="{BB962C8B-B14F-4D97-AF65-F5344CB8AC3E}">
        <p14:creationId xmlns:p14="http://schemas.microsoft.com/office/powerpoint/2010/main" val="1646378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One common problem with databases is that data may be entered at different time by different people. If you let them enter data the way they want, it will make data retrieval very difficult because when they search, computers merely compare bytes. You need to standardize your data, a process also known as </a:t>
            </a:r>
            <a:r>
              <a:rPr lang="en-US" altLang="zh-CN" dirty="0">
                <a:solidFill>
                  <a:srgbClr val="FF0000"/>
                </a:solidFill>
              </a:rPr>
              <a:t>normalization</a:t>
            </a:r>
            <a:r>
              <a:rPr lang="en-US" altLang="zh-CN" dirty="0"/>
              <a:t>.</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36</a:t>
            </a:fld>
            <a:endParaRPr lang="zh-CN" altLang="en-US"/>
          </a:p>
        </p:txBody>
      </p:sp>
    </p:spTree>
    <p:extLst>
      <p:ext uri="{BB962C8B-B14F-4D97-AF65-F5344CB8AC3E}">
        <p14:creationId xmlns:p14="http://schemas.microsoft.com/office/powerpoint/2010/main" val="4225595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standardize the person name. we should follow the first rule of normalization. It is also know as First Normal Form. </a:t>
            </a:r>
          </a:p>
          <a:p>
            <a:endParaRPr lang="en-US" altLang="zh-CN" dirty="0"/>
          </a:p>
          <a:p>
            <a:r>
              <a:rPr lang="en-US" altLang="zh-CN" dirty="0"/>
              <a:t>Codd defined several normal forms for normalization. This is the first form.</a:t>
            </a:r>
          </a:p>
          <a:p>
            <a:endParaRPr lang="en-US" altLang="zh-CN" dirty="0"/>
          </a:p>
          <a:p>
            <a:r>
              <a:rPr lang="en-US" altLang="zh-CN" dirty="0"/>
              <a:t>First Normal form is to make sure each column should only contains one piece of information. So surnames and first names should be stored in different columns. </a:t>
            </a:r>
          </a:p>
          <a:p>
            <a:endParaRPr lang="en-US" altLang="zh-CN" dirty="0"/>
          </a:p>
          <a:p>
            <a:r>
              <a:rPr lang="en-US" altLang="zh-CN" dirty="0"/>
              <a:t>Besides of this, we should also follow some kind of standard capitalization. We can convert the first letters to  </a:t>
            </a:r>
            <a:r>
              <a:rPr lang="en-US" altLang="zh-CN" sz="1200" b="0" i="0" kern="1200" dirty="0">
                <a:solidFill>
                  <a:schemeClr val="tx1"/>
                </a:solidFill>
                <a:effectLst/>
                <a:latin typeface="+mn-lt"/>
                <a:ea typeface="+mn-ea"/>
                <a:cs typeface="+mn-cs"/>
              </a:rPr>
              <a:t>capital letters. we can also convert all letters to capital letters, or all lower-case letters.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Whatever which standard you choose for the letters, you should respect the standard. </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37</a:t>
            </a:fld>
            <a:endParaRPr lang="zh-CN" altLang="en-US"/>
          </a:p>
        </p:txBody>
      </p:sp>
    </p:spTree>
    <p:extLst>
      <p:ext uri="{BB962C8B-B14F-4D97-AF65-F5344CB8AC3E}">
        <p14:creationId xmlns:p14="http://schemas.microsoft.com/office/powerpoint/2010/main" val="204784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standardize the person name. we should follow the first rule of normalization. It is also know as First Normal Form. </a:t>
            </a:r>
          </a:p>
          <a:p>
            <a:endParaRPr lang="en-US" altLang="zh-CN" dirty="0"/>
          </a:p>
          <a:p>
            <a:r>
              <a:rPr lang="en-US" altLang="zh-CN" dirty="0"/>
              <a:t>Codd defined several normal forms for normalization. This is the first form.</a:t>
            </a:r>
          </a:p>
          <a:p>
            <a:endParaRPr lang="en-US" altLang="zh-CN" dirty="0"/>
          </a:p>
          <a:p>
            <a:r>
              <a:rPr lang="en-US" altLang="zh-CN" dirty="0"/>
              <a:t>First Normal form is to make sure each column should only contains one piece of information. So surnames and first names should be stored in different columns. </a:t>
            </a:r>
          </a:p>
          <a:p>
            <a:endParaRPr lang="en-US" altLang="zh-CN" dirty="0"/>
          </a:p>
          <a:p>
            <a:r>
              <a:rPr lang="en-US" altLang="zh-CN" dirty="0"/>
              <a:t>Besides of this, we should also follow some kind of standard capitalization. We can convert the first letters to  </a:t>
            </a:r>
            <a:r>
              <a:rPr lang="en-US" altLang="zh-CN" sz="1200" b="0" i="0" kern="1200" dirty="0">
                <a:solidFill>
                  <a:schemeClr val="tx1"/>
                </a:solidFill>
                <a:effectLst/>
                <a:latin typeface="+mn-lt"/>
                <a:ea typeface="+mn-ea"/>
                <a:cs typeface="+mn-cs"/>
              </a:rPr>
              <a:t>capital letters. we can also convert all letters to capital letters, or all lower-case letters.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Whatever which standard you choose for the letters, you should respect the standard. </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38</a:t>
            </a:fld>
            <a:endParaRPr lang="zh-CN" altLang="en-US"/>
          </a:p>
        </p:txBody>
      </p:sp>
    </p:spTree>
    <p:extLst>
      <p:ext uri="{BB962C8B-B14F-4D97-AF65-F5344CB8AC3E}">
        <p14:creationId xmlns:p14="http://schemas.microsoft.com/office/powerpoint/2010/main" val="988592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32D99C-A557-43A7-946E-F176689ED48A}" type="slidenum">
              <a:rPr lang="zh-CN" altLang="en-US" smtClean="0"/>
              <a:t>3</a:t>
            </a:fld>
            <a:endParaRPr lang="zh-CN" altLang="en-US"/>
          </a:p>
        </p:txBody>
      </p:sp>
    </p:spTree>
    <p:extLst>
      <p:ext uri="{BB962C8B-B14F-4D97-AF65-F5344CB8AC3E}">
        <p14:creationId xmlns:p14="http://schemas.microsoft.com/office/powerpoint/2010/main" val="942428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director name in table Movies can be replace with the </a:t>
            </a:r>
            <a:r>
              <a:rPr lang="en-US" altLang="zh-CN" dirty="0" err="1"/>
              <a:t>directorID</a:t>
            </a:r>
            <a:r>
              <a:rPr lang="en-US" altLang="zh-CN" dirty="0"/>
              <a:t>. </a:t>
            </a:r>
          </a:p>
          <a:p>
            <a:endParaRPr lang="en-US" altLang="zh-CN" dirty="0"/>
          </a:p>
          <a:p>
            <a:r>
              <a:rPr lang="en-US" altLang="zh-CN" dirty="0"/>
              <a:t>In the table, we can find that the first 3 films were directed by Director 1. Who is director 1? We can find in Table directors. Director 1 is Hitchcock. We can also find that he was born in 1899 and died in 1980.</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39</a:t>
            </a:fld>
            <a:endParaRPr lang="zh-CN" altLang="en-US"/>
          </a:p>
        </p:txBody>
      </p:sp>
    </p:spTree>
    <p:extLst>
      <p:ext uri="{BB962C8B-B14F-4D97-AF65-F5344CB8AC3E}">
        <p14:creationId xmlns:p14="http://schemas.microsoft.com/office/powerpoint/2010/main" val="132929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40</a:t>
            </a:fld>
            <a:endParaRPr lang="zh-CN" altLang="en-US"/>
          </a:p>
        </p:txBody>
      </p:sp>
    </p:spTree>
    <p:extLst>
      <p:ext uri="{BB962C8B-B14F-4D97-AF65-F5344CB8AC3E}">
        <p14:creationId xmlns:p14="http://schemas.microsoft.com/office/powerpoint/2010/main" val="772359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director name in table Movies can be replace with the </a:t>
            </a:r>
            <a:r>
              <a:rPr lang="en-US" altLang="zh-CN" dirty="0" err="1"/>
              <a:t>directorID</a:t>
            </a:r>
            <a:r>
              <a:rPr lang="en-US" altLang="zh-CN" dirty="0"/>
              <a:t>. </a:t>
            </a:r>
          </a:p>
          <a:p>
            <a:endParaRPr lang="en-US" altLang="zh-CN" dirty="0"/>
          </a:p>
          <a:p>
            <a:r>
              <a:rPr lang="en-US" altLang="zh-CN" dirty="0"/>
              <a:t>In the table, we can find that the first 3 films were directed by Director 1. Who is director 1? We can find in Table directors. Director 1 is Hitchcock. We can also find that he was born in 1899 and died in 1980.</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42</a:t>
            </a:fld>
            <a:endParaRPr lang="zh-CN" altLang="en-US"/>
          </a:p>
        </p:txBody>
      </p:sp>
    </p:spTree>
    <p:extLst>
      <p:ext uri="{BB962C8B-B14F-4D97-AF65-F5344CB8AC3E}">
        <p14:creationId xmlns:p14="http://schemas.microsoft.com/office/powerpoint/2010/main" val="2721745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must find a solution for that.</a:t>
            </a:r>
          </a:p>
          <a:p>
            <a:endParaRPr lang="en-US" altLang="zh-CN" dirty="0"/>
          </a:p>
          <a:p>
            <a:r>
              <a:rPr lang="en-US" altLang="zh-CN" dirty="0"/>
              <a:t>First of all, let us remove the director and actor information form the table. Then the table only contains </a:t>
            </a:r>
            <a:r>
              <a:rPr lang="en-US" altLang="zh-CN" dirty="0" err="1"/>
              <a:t>movieID</a:t>
            </a:r>
            <a:r>
              <a:rPr lang="en-US" altLang="zh-CN" dirty="0"/>
              <a:t>, movie title, country code, and the year of release</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45</a:t>
            </a:fld>
            <a:endParaRPr lang="zh-CN" altLang="en-US"/>
          </a:p>
        </p:txBody>
      </p:sp>
    </p:spTree>
    <p:extLst>
      <p:ext uri="{BB962C8B-B14F-4D97-AF65-F5344CB8AC3E}">
        <p14:creationId xmlns:p14="http://schemas.microsoft.com/office/powerpoint/2010/main" val="2021881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proper way to solve such a problem is to create an additional table that associates ONE director with ONE film, with as many rows per director as he has directed films, and as many rows per film as there are directors.</a:t>
            </a:r>
            <a:endParaRPr lang="zh-CN" altLang="en-US" dirty="0"/>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46</a:t>
            </a:fld>
            <a:endParaRPr lang="zh-CN" altLang="en-US"/>
          </a:p>
        </p:txBody>
      </p:sp>
    </p:spTree>
    <p:extLst>
      <p:ext uri="{BB962C8B-B14F-4D97-AF65-F5344CB8AC3E}">
        <p14:creationId xmlns:p14="http://schemas.microsoft.com/office/powerpoint/2010/main" val="4142113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must find a solution for that.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table, one director is associate with one film. If the director directed many films, there will be more rows in the table for the director. If a film has two directors, there are also two rows for the film with different directors.</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47</a:t>
            </a:fld>
            <a:endParaRPr lang="zh-CN" altLang="en-US"/>
          </a:p>
        </p:txBody>
      </p:sp>
    </p:spTree>
    <p:extLst>
      <p:ext uri="{BB962C8B-B14F-4D97-AF65-F5344CB8AC3E}">
        <p14:creationId xmlns:p14="http://schemas.microsoft.com/office/powerpoint/2010/main" val="3252623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48</a:t>
            </a:fld>
            <a:endParaRPr lang="zh-CN" altLang="en-US"/>
          </a:p>
        </p:txBody>
      </p:sp>
    </p:spTree>
    <p:extLst>
      <p:ext uri="{BB962C8B-B14F-4D97-AF65-F5344CB8AC3E}">
        <p14:creationId xmlns:p14="http://schemas.microsoft.com/office/powerpoint/2010/main" val="743146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sentence summarized the 2</a:t>
            </a:r>
            <a:r>
              <a:rPr lang="en-GB" baseline="30000" dirty="0"/>
              <a:t>nd</a:t>
            </a:r>
            <a:r>
              <a:rPr lang="en-GB" dirty="0"/>
              <a:t> and 3</a:t>
            </a:r>
            <a:r>
              <a:rPr lang="en-GB" baseline="30000" dirty="0"/>
              <a:t>rd</a:t>
            </a:r>
            <a:r>
              <a:rPr lang="en-GB" dirty="0"/>
              <a:t> normal form. </a:t>
            </a:r>
          </a:p>
          <a:p>
            <a:r>
              <a:rPr lang="en-GB" dirty="0"/>
              <a:t>…</a:t>
            </a:r>
          </a:p>
          <a:p>
            <a:r>
              <a:rPr lang="en-GB" dirty="0"/>
              <a:t>The sentence was by William Kent, who was a scientist in IBM in the past.</a:t>
            </a: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58</a:t>
            </a:fld>
            <a:endParaRPr lang="zh-CN" altLang="en-US"/>
          </a:p>
        </p:txBody>
      </p:sp>
    </p:spTree>
    <p:extLst>
      <p:ext uri="{BB962C8B-B14F-4D97-AF65-F5344CB8AC3E}">
        <p14:creationId xmlns:p14="http://schemas.microsoft.com/office/powerpoint/2010/main" val="4155621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59</a:t>
            </a:fld>
            <a:endParaRPr lang="zh-CN" altLang="en-US"/>
          </a:p>
        </p:txBody>
      </p:sp>
    </p:spTree>
    <p:extLst>
      <p:ext uri="{BB962C8B-B14F-4D97-AF65-F5344CB8AC3E}">
        <p14:creationId xmlns:p14="http://schemas.microsoft.com/office/powerpoint/2010/main" val="383160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5</a:t>
            </a:fld>
            <a:endParaRPr lang="zh-CN" altLang="en-US"/>
          </a:p>
        </p:txBody>
      </p:sp>
    </p:spTree>
    <p:extLst>
      <p:ext uri="{BB962C8B-B14F-4D97-AF65-F5344CB8AC3E}">
        <p14:creationId xmlns:p14="http://schemas.microsoft.com/office/powerpoint/2010/main" val="324290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32D99C-A557-43A7-946E-F176689ED48A}" type="slidenum">
              <a:rPr lang="zh-CN" altLang="en-US" smtClean="0"/>
              <a:t>6</a:t>
            </a:fld>
            <a:endParaRPr lang="zh-CN" altLang="en-US"/>
          </a:p>
        </p:txBody>
      </p:sp>
    </p:spTree>
    <p:extLst>
      <p:ext uri="{BB962C8B-B14F-4D97-AF65-F5344CB8AC3E}">
        <p14:creationId xmlns:p14="http://schemas.microsoft.com/office/powerpoint/2010/main" val="325221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6000" indent="-215640">
              <a:lnSpc>
                <a:spcPct val="100000"/>
              </a:lnSpc>
            </a:pPr>
            <a:endParaRPr lang="zh-CN" altLang="en-US"/>
          </a:p>
        </p:txBody>
      </p:sp>
      <p:sp>
        <p:nvSpPr>
          <p:cNvPr id="4" name="灯片编号占位符 3"/>
          <p:cNvSpPr>
            <a:spLocks noGrp="1"/>
          </p:cNvSpPr>
          <p:nvPr>
            <p:ph type="sldNum" sz="quarter" idx="5"/>
          </p:nvPr>
        </p:nvSpPr>
        <p:spPr/>
        <p:txBody>
          <a:bodyPr/>
          <a:lstStyle/>
          <a:p>
            <a:fld id="{FB32D99C-A557-43A7-946E-F176689ED48A}" type="slidenum">
              <a:rPr lang="zh-CN" altLang="en-US" smtClean="0"/>
              <a:t>9</a:t>
            </a:fld>
            <a:endParaRPr lang="zh-CN" altLang="en-US"/>
          </a:p>
        </p:txBody>
      </p:sp>
    </p:spTree>
    <p:extLst>
      <p:ext uri="{BB962C8B-B14F-4D97-AF65-F5344CB8AC3E}">
        <p14:creationId xmlns:p14="http://schemas.microsoft.com/office/powerpoint/2010/main" val="372450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10</a:t>
            </a:fld>
            <a:endParaRPr lang="zh-CN" altLang="en-US"/>
          </a:p>
        </p:txBody>
      </p:sp>
    </p:spTree>
    <p:extLst>
      <p:ext uri="{BB962C8B-B14F-4D97-AF65-F5344CB8AC3E}">
        <p14:creationId xmlns:p14="http://schemas.microsoft.com/office/powerpoint/2010/main" val="419126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a:t>
            </a:r>
            <a:r>
              <a:rPr lang="en-US" altLang="zh-CN" dirty="0" err="1"/>
              <a:t>Databses</a:t>
            </a:r>
            <a:r>
              <a:rPr lang="en-US" altLang="zh-CN" dirty="0"/>
              <a:t>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11</a:t>
            </a:fld>
            <a:endParaRPr lang="zh-CN" altLang="en-US"/>
          </a:p>
        </p:txBody>
      </p:sp>
    </p:spTree>
    <p:extLst>
      <p:ext uri="{BB962C8B-B14F-4D97-AF65-F5344CB8AC3E}">
        <p14:creationId xmlns:p14="http://schemas.microsoft.com/office/powerpoint/2010/main" val="49598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a:t>
            </a:r>
            <a:r>
              <a:rPr lang="en-US" altLang="zh-CN" dirty="0" err="1"/>
              <a:t>Databses</a:t>
            </a:r>
            <a:r>
              <a:rPr lang="en-US" altLang="zh-CN" dirty="0"/>
              <a:t>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12</a:t>
            </a:fld>
            <a:endParaRPr lang="zh-CN" altLang="en-US"/>
          </a:p>
        </p:txBody>
      </p:sp>
    </p:spTree>
    <p:extLst>
      <p:ext uri="{BB962C8B-B14F-4D97-AF65-F5344CB8AC3E}">
        <p14:creationId xmlns:p14="http://schemas.microsoft.com/office/powerpoint/2010/main" val="217367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2286000" y="2819400"/>
            <a:ext cx="11506200" cy="2806787"/>
          </a:xfrm>
          <a:prstGeom prst="rect">
            <a:avLst/>
          </a:prstGeom>
        </p:spPr>
        <p:txBody>
          <a:bodyPr/>
          <a:lstStyle>
            <a:lvl1pPr algn="l">
              <a:defRPr sz="4600">
                <a:solidFill>
                  <a:srgbClr val="A2424F"/>
                </a:solidFill>
                <a:latin typeface="Lato Black" panose="020F0A02020204030203" pitchFamily="34" charset="0"/>
              </a:defRPr>
            </a:lvl1pPr>
          </a:lstStyle>
          <a:p>
            <a:r>
              <a:rPr lang="en-US" dirty="0"/>
              <a:t>Click to edit Master title style</a:t>
            </a:r>
          </a:p>
        </p:txBody>
      </p:sp>
      <p:sp>
        <p:nvSpPr>
          <p:cNvPr id="5124" name="Rectangle 4"/>
          <p:cNvSpPr>
            <a:spLocks noGrp="1" noChangeArrowheads="1"/>
          </p:cNvSpPr>
          <p:nvPr>
            <p:ph type="subTitle" idx="1"/>
          </p:nvPr>
        </p:nvSpPr>
        <p:spPr>
          <a:xfrm>
            <a:off x="2286000" y="5715000"/>
            <a:ext cx="11506200" cy="1676400"/>
          </a:xfrm>
        </p:spPr>
        <p:txBody>
          <a:bodyPr/>
          <a:lstStyle>
            <a:lvl1pPr marL="0" indent="0" algn="l">
              <a:spcBef>
                <a:spcPts val="0"/>
              </a:spcBef>
              <a:buFontTx/>
              <a:buNone/>
              <a:defRPr sz="3000">
                <a:latin typeface="Montserrat" panose="02000505000000020004" pitchFamily="2" charset="0"/>
              </a:defRPr>
            </a:lvl1pPr>
          </a:lstStyle>
          <a:p>
            <a:r>
              <a:rPr lang="en-US" dirty="0"/>
              <a:t>Click to edit Master subtitle style</a:t>
            </a:r>
          </a:p>
        </p:txBody>
      </p:sp>
    </p:spTree>
    <p:extLst>
      <p:ext uri="{BB962C8B-B14F-4D97-AF65-F5344CB8AC3E}">
        <p14:creationId xmlns:p14="http://schemas.microsoft.com/office/powerpoint/2010/main" val="286242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838200" y="1981200"/>
            <a:ext cx="12954000" cy="5334000"/>
          </a:xfrm>
          <a:prstGeom prst="rect">
            <a:avLst/>
          </a:prstGeom>
          <a:noFill/>
          <a:ln>
            <a:noFill/>
          </a:ln>
          <a:extLst>
            <a:ext uri="{909E8E84-426E-40dd-AFC4-6F175D3DCCD1}"/>
            <a:ext uri="{91240B29-F687-4f45-9708-019B960494DF}"/>
            <a:ext uri="{FAA26D3D-D897-4be2-8F04-BA451C77F1D7}"/>
          </a:extLst>
        </p:spPr>
        <p:txBody>
          <a:bodyPr/>
          <a:lstStyle>
            <a:lvl1pPr>
              <a:buClr>
                <a:srgbClr val="A2424F"/>
              </a:buClr>
              <a:defRPr>
                <a:latin typeface="Lato" panose="020F0502020204030203" pitchFamily="34" charset="0"/>
              </a:defRPr>
            </a:lvl1pPr>
            <a:lvl2pPr>
              <a:buClr>
                <a:schemeClr val="bg1">
                  <a:lumMod val="65000"/>
                </a:schemeClr>
              </a:buClr>
              <a:defRPr>
                <a:latin typeface="Lato" panose="020F0502020204030203" pitchFamily="34" charset="0"/>
              </a:defRPr>
            </a:lvl2pPr>
            <a:lvl3pPr>
              <a:buClr>
                <a:srgbClr val="F3A999"/>
              </a:buCl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838200" y="330200"/>
            <a:ext cx="12954000" cy="1422400"/>
          </a:xfrm>
          <a:prstGeom prst="rect">
            <a:avLst/>
          </a:prstGeom>
        </p:spPr>
        <p:txBody>
          <a:bodyPr rtlCol="0">
            <a:normAutofit/>
          </a:bodyPr>
          <a:lstStyle>
            <a:lvl1pPr>
              <a:defRPr b="1">
                <a:solidFill>
                  <a:srgbClr val="A2424F"/>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81529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A2424F"/>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164384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45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5EBB695-F12E-40D0-8EF0-227BD47236C6}"/>
              </a:ext>
            </a:extLst>
          </p:cNvPr>
          <p:cNvCxnSpPr>
            <a:cxnSpLocks/>
          </p:cNvCxnSpPr>
          <p:nvPr userDrawn="1"/>
        </p:nvCxnSpPr>
        <p:spPr bwMode="auto">
          <a:xfrm flipV="1">
            <a:off x="2895600" y="1214438"/>
            <a:ext cx="0" cy="5867400"/>
          </a:xfrm>
          <a:prstGeom prst="line">
            <a:avLst/>
          </a:prstGeom>
          <a:noFill/>
          <a:ln w="19050" algn="ctr">
            <a:solidFill>
              <a:schemeClr val="accent3">
                <a:alpha val="43921"/>
              </a:schemeClr>
            </a:solidFill>
            <a:prstDash val="lgDash"/>
            <a:round/>
            <a:headEnd/>
            <a:tailEnd/>
          </a:ln>
          <a:extLst>
            <a:ext uri="{909E8E84-426E-40DD-AFC4-6F175D3DCCD1}">
              <a14:hiddenFill xmlns:a14="http://schemas.microsoft.com/office/drawing/2010/main">
                <a:noFill/>
              </a14:hiddenFill>
            </a:ext>
          </a:extLst>
        </p:spPr>
      </p:cxnSp>
      <p:sp>
        <p:nvSpPr>
          <p:cNvPr id="5" name="Text Placeholder 4"/>
          <p:cNvSpPr>
            <a:spLocks noGrp="1"/>
          </p:cNvSpPr>
          <p:nvPr>
            <p:ph type="body" sz="quarter" idx="10"/>
          </p:nvPr>
        </p:nvSpPr>
        <p:spPr>
          <a:xfrm>
            <a:off x="3048000" y="2590800"/>
            <a:ext cx="10058400" cy="3048000"/>
          </a:xfrm>
        </p:spPr>
        <p:txBody>
          <a:bodyPr anchor="ctr"/>
          <a:lstStyle>
            <a:lvl1pPr marL="0" indent="0">
              <a:buNone/>
              <a:defRPr sz="4600">
                <a:solidFill>
                  <a:srgbClr val="A2424F"/>
                </a:solidFill>
              </a:defRPr>
            </a:lvl1pPr>
          </a:lstStyle>
          <a:p>
            <a:pPr lvl="0"/>
            <a:endParaRPr lang="en-US" dirty="0"/>
          </a:p>
        </p:txBody>
      </p:sp>
    </p:spTree>
    <p:extLst>
      <p:ext uri="{BB962C8B-B14F-4D97-AF65-F5344CB8AC3E}">
        <p14:creationId xmlns:p14="http://schemas.microsoft.com/office/powerpoint/2010/main" val="3548518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D1A35C45-E2AA-4919-94F7-4F82A6A705C4}"/>
              </a:ext>
            </a:extLst>
          </p:cNvPr>
          <p:cNvSpPr>
            <a:spLocks noGrp="1" noChangeArrowheads="1"/>
          </p:cNvSpPr>
          <p:nvPr>
            <p:ph type="body" idx="1"/>
          </p:nvPr>
        </p:nvSpPr>
        <p:spPr bwMode="auto">
          <a:xfrm>
            <a:off x="838200" y="1905000"/>
            <a:ext cx="1295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3">
            <a:extLst>
              <a:ext uri="{FF2B5EF4-FFF2-40B4-BE49-F238E27FC236}">
                <a16:creationId xmlns:a16="http://schemas.microsoft.com/office/drawing/2014/main" id="{14EE210B-22DE-4719-AA33-4AD31BD1B4BF}"/>
              </a:ext>
            </a:extLst>
          </p:cNvPr>
          <p:cNvSpPr>
            <a:spLocks noGrp="1"/>
          </p:cNvSpPr>
          <p:nvPr>
            <p:ph type="title"/>
          </p:nvPr>
        </p:nvSpPr>
        <p:spPr bwMode="auto">
          <a:xfrm>
            <a:off x="838200" y="330200"/>
            <a:ext cx="1295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Lst>
  <p:txStyles>
    <p:titleStyle>
      <a:lvl1pPr algn="l" rtl="0" eaLnBrk="0" fontAlgn="base" hangingPunct="0">
        <a:spcBef>
          <a:spcPct val="0"/>
        </a:spcBef>
        <a:spcAft>
          <a:spcPct val="0"/>
        </a:spcAft>
        <a:defRPr sz="4400">
          <a:solidFill>
            <a:srgbClr val="A2424F"/>
          </a:solidFill>
          <a:latin typeface="Tahoma" panose="020B0604030504040204" pitchFamily="34" charset="0"/>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2pPr>
      <a:lvl3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3pPr>
      <a:lvl4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4pPr>
      <a:lvl5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5pPr>
      <a:lvl6pPr marL="65311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6pPr>
      <a:lvl7pPr marL="130622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7pPr>
      <a:lvl8pPr marL="195933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8pPr>
      <a:lvl9pPr marL="261244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9pPr>
    </p:titleStyle>
    <p:bodyStyle>
      <a:lvl1pPr marL="334963" indent="-334963"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388"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438"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413" indent="-325438"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463" indent="-325438"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06" indent="-326555" algn="l" rtl="0" fontAlgn="base">
        <a:spcBef>
          <a:spcPct val="20000"/>
        </a:spcBef>
        <a:spcAft>
          <a:spcPct val="0"/>
        </a:spcAft>
        <a:buChar char="»"/>
        <a:defRPr sz="3400">
          <a:solidFill>
            <a:srgbClr val="EEEAFF"/>
          </a:solidFill>
          <a:latin typeface="+mn-lt"/>
          <a:ea typeface="+mn-ea"/>
        </a:defRPr>
      </a:lvl6pPr>
      <a:lvl7pPr marL="4245216" indent="-326555" algn="l" rtl="0" fontAlgn="base">
        <a:spcBef>
          <a:spcPct val="20000"/>
        </a:spcBef>
        <a:spcAft>
          <a:spcPct val="0"/>
        </a:spcAft>
        <a:buChar char="»"/>
        <a:defRPr sz="3400">
          <a:solidFill>
            <a:srgbClr val="EEEAFF"/>
          </a:solidFill>
          <a:latin typeface="+mn-lt"/>
          <a:ea typeface="+mn-ea"/>
        </a:defRPr>
      </a:lvl7pPr>
      <a:lvl8pPr marL="4898327" indent="-326555" algn="l" rtl="0" fontAlgn="base">
        <a:spcBef>
          <a:spcPct val="20000"/>
        </a:spcBef>
        <a:spcAft>
          <a:spcPct val="0"/>
        </a:spcAft>
        <a:buChar char="»"/>
        <a:defRPr sz="3400">
          <a:solidFill>
            <a:srgbClr val="EEEAFF"/>
          </a:solidFill>
          <a:latin typeface="+mn-lt"/>
          <a:ea typeface="+mn-ea"/>
        </a:defRPr>
      </a:lvl8pPr>
      <a:lvl9pPr marL="5551437" indent="-326555" algn="l" rtl="0" fontAlgn="base">
        <a:spcBef>
          <a:spcPct val="20000"/>
        </a:spcBef>
        <a:spcAft>
          <a:spcPct val="0"/>
        </a:spcAft>
        <a:buChar char="»"/>
        <a:defRPr sz="3400">
          <a:solidFill>
            <a:srgbClr val="EEEAFF"/>
          </a:solidFill>
          <a:latin typeface="+mn-lt"/>
          <a:ea typeface="+mn-ea"/>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s://chengran.tec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mi.sustech.edu.c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F90FFE66-895D-4BCA-8563-0FFAA57C5F5E}"/>
              </a:ext>
            </a:extLst>
          </p:cNvPr>
          <p:cNvSpPr>
            <a:spLocks noGrp="1"/>
          </p:cNvSpPr>
          <p:nvPr>
            <p:ph type="ctrTitle"/>
          </p:nvPr>
        </p:nvSpPr>
        <p:spPr>
          <a:xfrm>
            <a:off x="914400" y="2144056"/>
            <a:ext cx="12801600" cy="1739900"/>
          </a:xfrm>
        </p:spPr>
        <p:txBody>
          <a:bodyPr/>
          <a:lstStyle/>
          <a:p>
            <a:pPr algn="ctr"/>
            <a:r>
              <a:rPr lang="en-US" altLang="en-US" sz="4000" b="1" dirty="0">
                <a:latin typeface="Lato" panose="020F0502020204030203" pitchFamily="34" charset="0"/>
              </a:rPr>
              <a:t/>
            </a:r>
            <a:br>
              <a:rPr lang="en-US" altLang="en-US" sz="4000" b="1" dirty="0">
                <a:latin typeface="Lato" panose="020F0502020204030203" pitchFamily="34" charset="0"/>
              </a:rPr>
            </a:br>
            <a:r>
              <a:rPr lang="en-US" altLang="en-US" sz="4000" b="1" dirty="0">
                <a:latin typeface="Lato" panose="020F0502020204030203" pitchFamily="34" charset="0"/>
              </a:rPr>
              <a:t>Principles of Database Systems (</a:t>
            </a:r>
            <a:r>
              <a:rPr lang="en-US" altLang="en-US" sz="4000" b="1" dirty="0">
                <a:solidFill>
                  <a:srgbClr val="A2424F"/>
                </a:solidFill>
                <a:latin typeface="Lato" panose="020F0502020204030203" pitchFamily="34" charset="0"/>
              </a:rPr>
              <a:t>CS307)</a:t>
            </a:r>
          </a:p>
        </p:txBody>
      </p:sp>
      <p:sp>
        <p:nvSpPr>
          <p:cNvPr id="8194" name="Subtitle 2">
            <a:extLst>
              <a:ext uri="{FF2B5EF4-FFF2-40B4-BE49-F238E27FC236}">
                <a16:creationId xmlns:a16="http://schemas.microsoft.com/office/drawing/2014/main" id="{043A0884-0F79-4A75-BEBC-FE35803C6AA3}"/>
              </a:ext>
            </a:extLst>
          </p:cNvPr>
          <p:cNvSpPr>
            <a:spLocks noGrp="1" noChangeArrowheads="1"/>
          </p:cNvSpPr>
          <p:nvPr>
            <p:ph type="subTitle" idx="1"/>
          </p:nvPr>
        </p:nvSpPr>
        <p:spPr>
          <a:xfrm>
            <a:off x="1562100" y="4233206"/>
            <a:ext cx="11506200" cy="1981200"/>
          </a:xfrm>
        </p:spPr>
        <p:txBody>
          <a:bodyPr/>
          <a:lstStyle/>
          <a:p>
            <a:pPr algn="ctr">
              <a:lnSpc>
                <a:spcPct val="100000"/>
              </a:lnSpc>
              <a:spcAft>
                <a:spcPts val="201"/>
              </a:spcAft>
            </a:pPr>
            <a:r>
              <a:rPr lang="zh-CN" altLang="en-US" sz="3200" b="1" spc="-1" dirty="0">
                <a:latin typeface="微软雅黑" panose="020B0503020204020204" pitchFamily="34" charset="-122"/>
                <a:ea typeface="微软雅黑" panose="020B0503020204020204" pitchFamily="34" charset="-122"/>
              </a:rPr>
              <a:t>程然</a:t>
            </a:r>
            <a:endParaRPr lang="en-US" altLang="zh-CN" sz="3200" b="1" spc="-1" dirty="0">
              <a:latin typeface="微软雅黑" panose="020B0503020204020204" pitchFamily="34" charset="-122"/>
              <a:ea typeface="微软雅黑" panose="020B0503020204020204" pitchFamily="34" charset="-122"/>
            </a:endParaRPr>
          </a:p>
          <a:p>
            <a:pPr algn="ctr">
              <a:lnSpc>
                <a:spcPct val="100000"/>
              </a:lnSpc>
              <a:spcAft>
                <a:spcPts val="201"/>
              </a:spcAft>
            </a:pPr>
            <a:endParaRPr lang="en-US" altLang="zh-CN" sz="3200" b="1" spc="-1" dirty="0">
              <a:latin typeface="微软雅黑" panose="020B0503020204020204" pitchFamily="34" charset="-122"/>
              <a:ea typeface="微软雅黑" panose="020B0503020204020204" pitchFamily="34" charset="-122"/>
            </a:endParaRPr>
          </a:p>
          <a:p>
            <a:pPr algn="ctr">
              <a:lnSpc>
                <a:spcPct val="100000"/>
              </a:lnSpc>
              <a:spcAft>
                <a:spcPts val="201"/>
              </a:spcAft>
            </a:pPr>
            <a:r>
              <a:rPr lang="en-US" altLang="zh-CN" sz="3200" b="1" spc="-1" dirty="0">
                <a:latin typeface="Lato"/>
                <a:ea typeface="MS PGothic"/>
              </a:rPr>
              <a:t>(Original Slides by </a:t>
            </a:r>
            <a:r>
              <a:rPr lang="zh-CN" altLang="en-US" sz="3600" b="1" spc="-1" dirty="0">
                <a:latin typeface="微软雅黑" panose="020B0503020204020204" pitchFamily="34" charset="-122"/>
                <a:ea typeface="微软雅黑" panose="020B0503020204020204" pitchFamily="34" charset="-122"/>
              </a:rPr>
              <a:t>马昱欣</a:t>
            </a:r>
            <a:r>
              <a:rPr lang="zh-CN" altLang="en-US" sz="3200" b="1" spc="-1" dirty="0">
                <a:latin typeface="Lato"/>
                <a:ea typeface="MS PGothic"/>
              </a:rPr>
              <a:t> </a:t>
            </a:r>
            <a:r>
              <a:rPr lang="zh-CN" altLang="en-US" sz="3200" b="1" spc="-1" dirty="0">
                <a:latin typeface="微软雅黑" panose="020B0503020204020204" pitchFamily="34" charset="-122"/>
                <a:ea typeface="微软雅黑" panose="020B0503020204020204" pitchFamily="34" charset="-122"/>
              </a:rPr>
              <a:t>老师</a:t>
            </a:r>
            <a:r>
              <a:rPr lang="en-US" altLang="zh-CN" sz="3200" b="1" spc="-1" dirty="0">
                <a:latin typeface="Lato"/>
                <a:ea typeface="MS PGothic"/>
              </a:rPr>
              <a:t>)</a:t>
            </a:r>
          </a:p>
          <a:p>
            <a:pPr algn="ctr">
              <a:lnSpc>
                <a:spcPct val="100000"/>
              </a:lnSpc>
              <a:spcAft>
                <a:spcPts val="201"/>
              </a:spcAft>
            </a:pPr>
            <a:endParaRPr lang="en-US" altLang="zh-CN" sz="3200" b="1" spc="-1" dirty="0">
              <a:latin typeface="Lato"/>
              <a:ea typeface="MS PGothic"/>
            </a:endParaRPr>
          </a:p>
          <a:p>
            <a:pPr algn="ctr">
              <a:lnSpc>
                <a:spcPct val="100000"/>
              </a:lnSpc>
              <a:spcAft>
                <a:spcPts val="201"/>
              </a:spcAft>
            </a:pPr>
            <a:r>
              <a:rPr lang="de-DE" altLang="zh-CN" sz="2400" spc="-1" dirty="0">
                <a:latin typeface="Lato"/>
                <a:ea typeface="MS PGothic"/>
              </a:rPr>
              <a:t>Department of Computer Science and Engineering</a:t>
            </a:r>
          </a:p>
          <a:p>
            <a:pPr algn="ctr">
              <a:spcAft>
                <a:spcPts val="201"/>
              </a:spcAft>
            </a:pPr>
            <a:r>
              <a:rPr lang="de-DE" altLang="zh-CN" sz="2400" spc="-1" dirty="0">
                <a:latin typeface="Lato"/>
                <a:ea typeface="MS PGothic"/>
              </a:rPr>
              <a:t>Southern University of Science and Technology</a:t>
            </a: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5E2C8-CAA0-F243-9C8A-4F0F6296A59D}"/>
              </a:ext>
            </a:extLst>
          </p:cNvPr>
          <p:cNvSpPr>
            <a:spLocks noGrp="1"/>
          </p:cNvSpPr>
          <p:nvPr>
            <p:ph idx="1"/>
          </p:nvPr>
        </p:nvSpPr>
        <p:spPr/>
        <p:txBody>
          <a:bodyPr/>
          <a:lstStyle/>
          <a:p>
            <a:r>
              <a:rPr lang="en-CN" dirty="0"/>
              <a:t>Well, first, let’s take a step back: What is data?</a:t>
            </a:r>
          </a:p>
        </p:txBody>
      </p:sp>
      <p:sp>
        <p:nvSpPr>
          <p:cNvPr id="3" name="Title 2">
            <a:extLst>
              <a:ext uri="{FF2B5EF4-FFF2-40B4-BE49-F238E27FC236}">
                <a16:creationId xmlns:a16="http://schemas.microsoft.com/office/drawing/2014/main" id="{3B7D3D55-B407-714B-BDC9-C2FADA19A615}"/>
              </a:ext>
            </a:extLst>
          </p:cNvPr>
          <p:cNvSpPr>
            <a:spLocks noGrp="1"/>
          </p:cNvSpPr>
          <p:nvPr>
            <p:ph type="title"/>
          </p:nvPr>
        </p:nvSpPr>
        <p:spPr/>
        <p:txBody>
          <a:bodyPr/>
          <a:lstStyle/>
          <a:p>
            <a:r>
              <a:rPr lang="en-CN" dirty="0"/>
              <a:t>What</a:t>
            </a:r>
            <a:r>
              <a:rPr lang="zh-CN" altLang="en-US" dirty="0"/>
              <a:t> </a:t>
            </a:r>
            <a:r>
              <a:rPr lang="en-US" altLang="zh-CN" dirty="0"/>
              <a:t>is a Database?</a:t>
            </a:r>
            <a:endParaRPr lang="en-CN" dirty="0"/>
          </a:p>
        </p:txBody>
      </p:sp>
      <p:pic>
        <p:nvPicPr>
          <p:cNvPr id="4" name="Picture 3">
            <a:extLst>
              <a:ext uri="{FF2B5EF4-FFF2-40B4-BE49-F238E27FC236}">
                <a16:creationId xmlns:a16="http://schemas.microsoft.com/office/drawing/2014/main" id="{260F2CAC-8924-F441-9824-78FCEB92873B}"/>
              </a:ext>
            </a:extLst>
          </p:cNvPr>
          <p:cNvPicPr>
            <a:picLocks noChangeAspect="1"/>
          </p:cNvPicPr>
          <p:nvPr/>
        </p:nvPicPr>
        <p:blipFill>
          <a:blip r:embed="rId3"/>
          <a:stretch>
            <a:fillRect/>
          </a:stretch>
        </p:blipFill>
        <p:spPr>
          <a:xfrm>
            <a:off x="4126432" y="2743200"/>
            <a:ext cx="6377535" cy="4959350"/>
          </a:xfrm>
          <a:prstGeom prst="rect">
            <a:avLst/>
          </a:prstGeom>
        </p:spPr>
      </p:pic>
    </p:spTree>
    <p:extLst>
      <p:ext uri="{BB962C8B-B14F-4D97-AF65-F5344CB8AC3E}">
        <p14:creationId xmlns:p14="http://schemas.microsoft.com/office/powerpoint/2010/main" val="25224157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406767-5210-6146-A84B-0CB84AF323AD}"/>
              </a:ext>
            </a:extLst>
          </p:cNvPr>
          <p:cNvSpPr>
            <a:spLocks noGrp="1"/>
          </p:cNvSpPr>
          <p:nvPr>
            <p:ph idx="1"/>
          </p:nvPr>
        </p:nvSpPr>
        <p:spPr/>
        <p:txBody>
          <a:bodyPr/>
          <a:lstStyle/>
          <a:p>
            <a:r>
              <a:rPr lang="en-US" dirty="0"/>
              <a:t>A </a:t>
            </a:r>
            <a:r>
              <a:rPr lang="en-US" u="sng" dirty="0"/>
              <a:t>modern database system</a:t>
            </a:r>
            <a:r>
              <a:rPr lang="en-US" dirty="0"/>
              <a:t> is </a:t>
            </a:r>
            <a:r>
              <a:rPr lang="en-US" dirty="0">
                <a:solidFill>
                  <a:srgbClr val="A2424F"/>
                </a:solidFill>
              </a:rPr>
              <a:t>a complex software system</a:t>
            </a:r>
            <a:r>
              <a:rPr lang="en-US" dirty="0"/>
              <a:t> whose task is to manage a large, complex collection of data.</a:t>
            </a:r>
          </a:p>
          <a:p>
            <a:pPr lvl="1"/>
            <a:r>
              <a:rPr lang="en-US" altLang="en-US" sz="2800" dirty="0"/>
              <a:t>Collection of interrelated data</a:t>
            </a:r>
          </a:p>
          <a:p>
            <a:pPr lvl="1"/>
            <a:r>
              <a:rPr lang="en-US" altLang="en-US" sz="2800" dirty="0"/>
              <a:t>Set of programs to access the data </a:t>
            </a:r>
          </a:p>
          <a:p>
            <a:pPr lvl="1"/>
            <a:r>
              <a:rPr lang="en-US" altLang="en-US" sz="2800" dirty="0"/>
              <a:t>An environment that is both </a:t>
            </a:r>
            <a:r>
              <a:rPr lang="en-US" altLang="en-US" sz="2800" i="1" dirty="0"/>
              <a:t>convenient</a:t>
            </a:r>
            <a:r>
              <a:rPr lang="en-US" altLang="en-US" sz="2800" dirty="0"/>
              <a:t> and </a:t>
            </a:r>
            <a:r>
              <a:rPr lang="en-US" altLang="en-US" sz="2800" i="1" dirty="0"/>
              <a:t>efficient</a:t>
            </a:r>
            <a:r>
              <a:rPr lang="en-US" altLang="en-US" sz="2800" dirty="0"/>
              <a:t> to use</a:t>
            </a:r>
            <a:endParaRPr lang="en-US" dirty="0"/>
          </a:p>
          <a:p>
            <a:r>
              <a:rPr lang="en-US" dirty="0"/>
              <a:t>Databases touch all aspects of our lives</a:t>
            </a:r>
          </a:p>
          <a:p>
            <a:endParaRPr lang="en-CN" dirty="0"/>
          </a:p>
        </p:txBody>
      </p:sp>
      <p:sp>
        <p:nvSpPr>
          <p:cNvPr id="3" name="Title 2">
            <a:extLst>
              <a:ext uri="{FF2B5EF4-FFF2-40B4-BE49-F238E27FC236}">
                <a16:creationId xmlns:a16="http://schemas.microsoft.com/office/drawing/2014/main" id="{CCD2BF75-0B57-7D43-A8D0-BC33BE487A6D}"/>
              </a:ext>
            </a:extLst>
          </p:cNvPr>
          <p:cNvSpPr>
            <a:spLocks noGrp="1"/>
          </p:cNvSpPr>
          <p:nvPr>
            <p:ph type="title"/>
          </p:nvPr>
        </p:nvSpPr>
        <p:spPr/>
        <p:txBody>
          <a:bodyPr/>
          <a:lstStyle/>
          <a:p>
            <a:r>
              <a:rPr lang="en-CN" dirty="0"/>
              <a:t>What</a:t>
            </a:r>
            <a:r>
              <a:rPr lang="zh-CN" altLang="en-US" dirty="0"/>
              <a:t> </a:t>
            </a:r>
            <a:r>
              <a:rPr lang="en-US" altLang="zh-CN" dirty="0"/>
              <a:t>is a Database?</a:t>
            </a:r>
            <a:endParaRPr lang="en-CN" dirty="0"/>
          </a:p>
        </p:txBody>
      </p:sp>
    </p:spTree>
    <p:extLst>
      <p:ext uri="{BB962C8B-B14F-4D97-AF65-F5344CB8AC3E}">
        <p14:creationId xmlns:p14="http://schemas.microsoft.com/office/powerpoint/2010/main" val="2284063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AE19D-CCEC-9243-BCDD-82A278ABFEF7}"/>
              </a:ext>
            </a:extLst>
          </p:cNvPr>
          <p:cNvSpPr>
            <a:spLocks noGrp="1"/>
          </p:cNvSpPr>
          <p:nvPr>
            <p:ph idx="1"/>
          </p:nvPr>
        </p:nvSpPr>
        <p:spPr>
          <a:xfrm>
            <a:off x="838200" y="1981200"/>
            <a:ext cx="7848600" cy="5334000"/>
          </a:xfrm>
        </p:spPr>
        <p:txBody>
          <a:bodyPr/>
          <a:lstStyle/>
          <a:p>
            <a:r>
              <a:rPr lang="en-US" dirty="0"/>
              <a:t>Enterprise Information</a:t>
            </a:r>
          </a:p>
          <a:p>
            <a:pPr lvl="1"/>
            <a:r>
              <a:rPr lang="en-US" b="1" dirty="0">
                <a:solidFill>
                  <a:srgbClr val="A2424F"/>
                </a:solidFill>
              </a:rPr>
              <a:t>Sales</a:t>
            </a:r>
            <a:r>
              <a:rPr lang="en-US" dirty="0"/>
              <a:t>: customers, products, purchases</a:t>
            </a:r>
          </a:p>
          <a:p>
            <a:pPr lvl="1"/>
            <a:r>
              <a:rPr lang="en-US" b="1" dirty="0">
                <a:solidFill>
                  <a:srgbClr val="A2424F"/>
                </a:solidFill>
              </a:rPr>
              <a:t>Accounting</a:t>
            </a:r>
            <a:r>
              <a:rPr lang="en-US" dirty="0"/>
              <a:t>: payments, receipts, assets</a:t>
            </a:r>
          </a:p>
          <a:p>
            <a:pPr lvl="1"/>
            <a:r>
              <a:rPr lang="en-US" b="1" dirty="0">
                <a:solidFill>
                  <a:srgbClr val="A2424F"/>
                </a:solidFill>
              </a:rPr>
              <a:t>Human Resources</a:t>
            </a:r>
            <a:r>
              <a:rPr lang="en-US" dirty="0"/>
              <a:t>: Information about employees, salaries, payroll taxes.</a:t>
            </a:r>
          </a:p>
          <a:p>
            <a:r>
              <a:rPr lang="en-US" dirty="0"/>
              <a:t>Manufacturing</a:t>
            </a:r>
          </a:p>
          <a:p>
            <a:pPr lvl="1"/>
            <a:r>
              <a:rPr lang="en-US" dirty="0"/>
              <a:t>Management of production, inventory, orders, supply chain.</a:t>
            </a:r>
          </a:p>
          <a:p>
            <a:r>
              <a:rPr lang="en-US" dirty="0"/>
              <a:t>Universities</a:t>
            </a:r>
          </a:p>
          <a:p>
            <a:pPr lvl="1"/>
            <a:r>
              <a:rPr lang="en-US" dirty="0"/>
              <a:t>Registration, grades</a:t>
            </a:r>
          </a:p>
          <a:p>
            <a:endParaRPr lang="en-CN" dirty="0"/>
          </a:p>
        </p:txBody>
      </p:sp>
      <p:sp>
        <p:nvSpPr>
          <p:cNvPr id="3" name="Title 2">
            <a:extLst>
              <a:ext uri="{FF2B5EF4-FFF2-40B4-BE49-F238E27FC236}">
                <a16:creationId xmlns:a16="http://schemas.microsoft.com/office/drawing/2014/main" id="{3D158315-5FA3-C647-BAED-A0457CB56C06}"/>
              </a:ext>
            </a:extLst>
          </p:cNvPr>
          <p:cNvSpPr>
            <a:spLocks noGrp="1"/>
          </p:cNvSpPr>
          <p:nvPr>
            <p:ph type="title"/>
          </p:nvPr>
        </p:nvSpPr>
        <p:spPr/>
        <p:txBody>
          <a:bodyPr/>
          <a:lstStyle/>
          <a:p>
            <a:r>
              <a:rPr lang="en-CN" dirty="0"/>
              <a:t>Applications</a:t>
            </a:r>
            <a:r>
              <a:rPr lang="en-US" dirty="0"/>
              <a:t> of Database</a:t>
            </a:r>
            <a:endParaRPr lang="en-CN" dirty="0"/>
          </a:p>
        </p:txBody>
      </p:sp>
      <p:pic>
        <p:nvPicPr>
          <p:cNvPr id="4" name="Picture 3">
            <a:extLst>
              <a:ext uri="{FF2B5EF4-FFF2-40B4-BE49-F238E27FC236}">
                <a16:creationId xmlns:a16="http://schemas.microsoft.com/office/drawing/2014/main" id="{38BBB7D1-0B22-114D-9886-BE406FE008F9}"/>
              </a:ext>
            </a:extLst>
          </p:cNvPr>
          <p:cNvPicPr>
            <a:picLocks noChangeAspect="1"/>
          </p:cNvPicPr>
          <p:nvPr/>
        </p:nvPicPr>
        <p:blipFill>
          <a:blip r:embed="rId3"/>
          <a:stretch>
            <a:fillRect/>
          </a:stretch>
        </p:blipFill>
        <p:spPr>
          <a:xfrm>
            <a:off x="8847349" y="923330"/>
            <a:ext cx="3946101" cy="25546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B81A3621-EEC1-A648-9E39-0B65FAA66EED}"/>
              </a:ext>
            </a:extLst>
          </p:cNvPr>
          <p:cNvPicPr>
            <a:picLocks noChangeAspect="1"/>
          </p:cNvPicPr>
          <p:nvPr/>
        </p:nvPicPr>
        <p:blipFill>
          <a:blip r:embed="rId4"/>
          <a:stretch>
            <a:fillRect/>
          </a:stretch>
        </p:blipFill>
        <p:spPr>
          <a:xfrm>
            <a:off x="10820399" y="2667000"/>
            <a:ext cx="3361485" cy="2438400"/>
          </a:xfrm>
          <a:prstGeom prst="rect">
            <a:avLst/>
          </a:prstGeom>
          <a:effectLst>
            <a:outerShdw blurRad="50800" dist="38100" dir="2700000" algn="tl" rotWithShape="0">
              <a:prstClr val="black">
                <a:alpha val="40000"/>
              </a:prstClr>
            </a:outerShdw>
          </a:effectLst>
        </p:spPr>
      </p:pic>
      <p:pic>
        <p:nvPicPr>
          <p:cNvPr id="9218" name="Picture 2">
            <a:extLst>
              <a:ext uri="{FF2B5EF4-FFF2-40B4-BE49-F238E27FC236}">
                <a16:creationId xmlns:a16="http://schemas.microsoft.com/office/drawing/2014/main" id="{4F32F625-A678-A241-98F1-3DBE14893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992689"/>
            <a:ext cx="3946102" cy="25649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06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2AE19D-CCEC-9243-BCDD-82A278ABFEF7}"/>
              </a:ext>
            </a:extLst>
          </p:cNvPr>
          <p:cNvSpPr>
            <a:spLocks noGrp="1"/>
          </p:cNvSpPr>
          <p:nvPr>
            <p:ph idx="1"/>
          </p:nvPr>
        </p:nvSpPr>
        <p:spPr>
          <a:xfrm>
            <a:off x="838200" y="1981200"/>
            <a:ext cx="7848600" cy="5334000"/>
          </a:xfrm>
        </p:spPr>
        <p:txBody>
          <a:bodyPr/>
          <a:lstStyle/>
          <a:p>
            <a:r>
              <a:rPr lang="en-US" altLang="zh-CN" dirty="0"/>
              <a:t>Databases are everywhere today</a:t>
            </a:r>
          </a:p>
          <a:p>
            <a:pPr lvl="1"/>
            <a:r>
              <a:rPr lang="en-US" altLang="zh-CN" dirty="0"/>
              <a:t>… but the concept is old</a:t>
            </a:r>
          </a:p>
          <a:p>
            <a:pPr lvl="1"/>
            <a:r>
              <a:rPr lang="en-US" altLang="zh-CN" dirty="0"/>
              <a:t>The idea was to have one system doing once and for all the boring data storage/retrieval part</a:t>
            </a:r>
          </a:p>
          <a:p>
            <a:pPr lvl="2"/>
            <a:r>
              <a:rPr lang="en-US" altLang="zh-CN" dirty="0"/>
              <a:t>What boring parts?</a:t>
            </a:r>
          </a:p>
          <a:p>
            <a:endParaRPr lang="en-CN" dirty="0"/>
          </a:p>
        </p:txBody>
      </p:sp>
      <p:sp>
        <p:nvSpPr>
          <p:cNvPr id="3" name="Title 2">
            <a:extLst>
              <a:ext uri="{FF2B5EF4-FFF2-40B4-BE49-F238E27FC236}">
                <a16:creationId xmlns:a16="http://schemas.microsoft.com/office/drawing/2014/main" id="{3D158315-5FA3-C647-BAED-A0457CB56C06}"/>
              </a:ext>
            </a:extLst>
          </p:cNvPr>
          <p:cNvSpPr>
            <a:spLocks noGrp="1"/>
          </p:cNvSpPr>
          <p:nvPr>
            <p:ph type="title"/>
          </p:nvPr>
        </p:nvSpPr>
        <p:spPr/>
        <p:txBody>
          <a:bodyPr/>
          <a:lstStyle/>
          <a:p>
            <a:r>
              <a:rPr lang="en-CN" dirty="0"/>
              <a:t>Applications</a:t>
            </a:r>
            <a:r>
              <a:rPr lang="en-US" dirty="0"/>
              <a:t> of Database</a:t>
            </a:r>
            <a:endParaRPr lang="en-CN" dirty="0"/>
          </a:p>
        </p:txBody>
      </p:sp>
      <p:pic>
        <p:nvPicPr>
          <p:cNvPr id="4" name="Picture 3">
            <a:extLst>
              <a:ext uri="{FF2B5EF4-FFF2-40B4-BE49-F238E27FC236}">
                <a16:creationId xmlns:a16="http://schemas.microsoft.com/office/drawing/2014/main" id="{38BBB7D1-0B22-114D-9886-BE406FE008F9}"/>
              </a:ext>
            </a:extLst>
          </p:cNvPr>
          <p:cNvPicPr>
            <a:picLocks noChangeAspect="1"/>
          </p:cNvPicPr>
          <p:nvPr/>
        </p:nvPicPr>
        <p:blipFill>
          <a:blip r:embed="rId3"/>
          <a:stretch>
            <a:fillRect/>
          </a:stretch>
        </p:blipFill>
        <p:spPr>
          <a:xfrm>
            <a:off x="8847349" y="923330"/>
            <a:ext cx="3946101" cy="255468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B81A3621-EEC1-A648-9E39-0B65FAA66EED}"/>
              </a:ext>
            </a:extLst>
          </p:cNvPr>
          <p:cNvPicPr>
            <a:picLocks noChangeAspect="1"/>
          </p:cNvPicPr>
          <p:nvPr/>
        </p:nvPicPr>
        <p:blipFill>
          <a:blip r:embed="rId4"/>
          <a:stretch>
            <a:fillRect/>
          </a:stretch>
        </p:blipFill>
        <p:spPr>
          <a:xfrm>
            <a:off x="10820399" y="2667000"/>
            <a:ext cx="3361485" cy="2438400"/>
          </a:xfrm>
          <a:prstGeom prst="rect">
            <a:avLst/>
          </a:prstGeom>
          <a:effectLst>
            <a:outerShdw blurRad="50800" dist="38100" dir="2700000" algn="tl" rotWithShape="0">
              <a:prstClr val="black">
                <a:alpha val="40000"/>
              </a:prstClr>
            </a:outerShdw>
          </a:effectLst>
        </p:spPr>
      </p:pic>
      <p:pic>
        <p:nvPicPr>
          <p:cNvPr id="9218" name="Picture 2">
            <a:extLst>
              <a:ext uri="{FF2B5EF4-FFF2-40B4-BE49-F238E27FC236}">
                <a16:creationId xmlns:a16="http://schemas.microsoft.com/office/drawing/2014/main" id="{4F32F625-A678-A241-98F1-3DBE148938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992689"/>
            <a:ext cx="3946102" cy="25649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04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3FAD56-3B63-CC48-8DD4-34EF6BA5DA92}"/>
              </a:ext>
            </a:extLst>
          </p:cNvPr>
          <p:cNvSpPr>
            <a:spLocks noGrp="1"/>
          </p:cNvSpPr>
          <p:nvPr>
            <p:ph idx="1"/>
          </p:nvPr>
        </p:nvSpPr>
        <p:spPr/>
        <p:txBody>
          <a:bodyPr/>
          <a:lstStyle/>
          <a:p>
            <a:r>
              <a:rPr lang="en-US" dirty="0"/>
              <a:t>In the early days ... </a:t>
            </a:r>
          </a:p>
          <a:p>
            <a:pPr lvl="1"/>
            <a:r>
              <a:rPr lang="en-US" dirty="0"/>
              <a:t>Database applications </a:t>
            </a:r>
            <a:r>
              <a:rPr lang="en-US" dirty="0">
                <a:solidFill>
                  <a:srgbClr val="A2424F"/>
                </a:solidFill>
              </a:rPr>
              <a:t>were built directly on top of file systems</a:t>
            </a:r>
          </a:p>
          <a:p>
            <a:pPr lvl="2"/>
            <a:r>
              <a:rPr lang="en-US" dirty="0"/>
              <a:t>(And we will have a lab session about it)</a:t>
            </a:r>
          </a:p>
          <a:p>
            <a:pPr lvl="1"/>
            <a:r>
              <a:rPr lang="en-CN" dirty="0"/>
              <a:t>However, it suffers from many issues, including (but not limited to):</a:t>
            </a:r>
            <a:r>
              <a:rPr lang="en-US" dirty="0"/>
              <a:t>   </a:t>
            </a:r>
          </a:p>
          <a:p>
            <a:pPr lvl="2"/>
            <a:r>
              <a:rPr lang="en-CN" dirty="0"/>
              <a:t>Data redundancy and inconsistency</a:t>
            </a:r>
            <a:r>
              <a:rPr lang="en-US" dirty="0"/>
              <a:t> </a:t>
            </a:r>
            <a:r>
              <a:rPr lang="zh-CN" altLang="en-US" dirty="0"/>
              <a:t>数据冗余与不一致性</a:t>
            </a:r>
            <a:endParaRPr lang="en-CN" dirty="0"/>
          </a:p>
          <a:p>
            <a:pPr lvl="2"/>
            <a:r>
              <a:rPr lang="en-CN" dirty="0"/>
              <a:t>Data isolation</a:t>
            </a:r>
            <a:r>
              <a:rPr lang="en-US" dirty="0"/>
              <a:t> </a:t>
            </a:r>
            <a:r>
              <a:rPr lang="zh-CN" altLang="en-US" dirty="0"/>
              <a:t>数据隔离</a:t>
            </a:r>
            <a:endParaRPr lang="en-CN" dirty="0"/>
          </a:p>
          <a:p>
            <a:pPr lvl="2"/>
            <a:r>
              <a:rPr lang="en-CN" dirty="0"/>
              <a:t>Integrity problems</a:t>
            </a:r>
            <a:r>
              <a:rPr lang="en-US" dirty="0"/>
              <a:t> </a:t>
            </a:r>
            <a:r>
              <a:rPr lang="zh-CN" altLang="en-US" dirty="0"/>
              <a:t>完整性</a:t>
            </a:r>
            <a:endParaRPr lang="en-CN" dirty="0"/>
          </a:p>
          <a:p>
            <a:pPr lvl="2"/>
            <a:r>
              <a:rPr lang="en-CN" dirty="0"/>
              <a:t>Atomicity of </a:t>
            </a:r>
            <a:r>
              <a:rPr lang="en-US" dirty="0"/>
              <a:t>operations </a:t>
            </a:r>
            <a:r>
              <a:rPr lang="zh-CN" altLang="en-US" dirty="0"/>
              <a:t>操作原子性</a:t>
            </a:r>
            <a:endParaRPr lang="en-CN" dirty="0"/>
          </a:p>
          <a:p>
            <a:pPr lvl="2"/>
            <a:r>
              <a:rPr lang="en-US" altLang="en-US" dirty="0"/>
              <a:t>Concurrent access by multiple users </a:t>
            </a:r>
            <a:r>
              <a:rPr lang="zh-CN" altLang="en-US" dirty="0"/>
              <a:t>并发访问</a:t>
            </a:r>
            <a:endParaRPr lang="en-US" altLang="en-US" dirty="0"/>
          </a:p>
          <a:p>
            <a:pPr lvl="2"/>
            <a:r>
              <a:rPr lang="en-CN" dirty="0"/>
              <a:t>Security problems</a:t>
            </a:r>
            <a:r>
              <a:rPr lang="en-US" dirty="0"/>
              <a:t> </a:t>
            </a:r>
            <a:r>
              <a:rPr lang="zh-CN" altLang="en-US" dirty="0"/>
              <a:t>安全问题</a:t>
            </a:r>
            <a:endParaRPr lang="en-CN" dirty="0"/>
          </a:p>
        </p:txBody>
      </p:sp>
      <p:sp>
        <p:nvSpPr>
          <p:cNvPr id="3" name="Title 2">
            <a:extLst>
              <a:ext uri="{FF2B5EF4-FFF2-40B4-BE49-F238E27FC236}">
                <a16:creationId xmlns:a16="http://schemas.microsoft.com/office/drawing/2014/main" id="{0FEFA226-DFB9-894D-B8A8-252D9D97F9C5}"/>
              </a:ext>
            </a:extLst>
          </p:cNvPr>
          <p:cNvSpPr>
            <a:spLocks noGrp="1"/>
          </p:cNvSpPr>
          <p:nvPr>
            <p:ph type="title"/>
          </p:nvPr>
        </p:nvSpPr>
        <p:spPr/>
        <p:txBody>
          <a:bodyPr/>
          <a:lstStyle/>
          <a:p>
            <a:r>
              <a:rPr lang="en-US" altLang="en-US" dirty="0"/>
              <a:t>Purpose of Database Systems</a:t>
            </a:r>
            <a:endParaRPr lang="en-CN" dirty="0"/>
          </a:p>
        </p:txBody>
      </p:sp>
      <p:sp>
        <p:nvSpPr>
          <p:cNvPr id="4" name="AutoShape 2" descr="崩潰快了…全球股市誰最危險？謝金河曝這區4大警訊- 財經- 中時新聞網">
            <a:extLst>
              <a:ext uri="{FF2B5EF4-FFF2-40B4-BE49-F238E27FC236}">
                <a16:creationId xmlns:a16="http://schemas.microsoft.com/office/drawing/2014/main" id="{BCF2DF50-7FD3-185A-D409-42E3476E28F1}"/>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微信支付微信錢包WeChat Pay | 實名認證綁定銀行卡完整教學| 越境達人">
            <a:extLst>
              <a:ext uri="{FF2B5EF4-FFF2-40B4-BE49-F238E27FC236}">
                <a16:creationId xmlns:a16="http://schemas.microsoft.com/office/drawing/2014/main" id="{EC8A7005-9268-C3E3-2F46-74F88C0FF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4114800"/>
            <a:ext cx="315277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注册- 支付宝">
            <a:extLst>
              <a:ext uri="{FF2B5EF4-FFF2-40B4-BE49-F238E27FC236}">
                <a16:creationId xmlns:a16="http://schemas.microsoft.com/office/drawing/2014/main" id="{07C66201-CD40-005F-F62D-6C170F1A2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0254" y="5824292"/>
            <a:ext cx="2388054" cy="84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75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3693E5-ACE9-0646-AF27-3FE526DF52C0}"/>
              </a:ext>
            </a:extLst>
          </p:cNvPr>
          <p:cNvSpPr>
            <a:spLocks noGrp="1"/>
          </p:cNvSpPr>
          <p:nvPr>
            <p:ph idx="1"/>
          </p:nvPr>
        </p:nvSpPr>
        <p:spPr/>
        <p:txBody>
          <a:bodyPr/>
          <a:lstStyle/>
          <a:p>
            <a:r>
              <a:rPr lang="en-US" altLang="zh-CN" dirty="0"/>
              <a:t>Write a Java program to manage information of all students in CS307</a:t>
            </a:r>
          </a:p>
          <a:p>
            <a:pPr lvl="1"/>
            <a:r>
              <a:rPr lang="en-US" altLang="zh-CN" dirty="0"/>
              <a:t>We have classroom sessions and lab sessions</a:t>
            </a:r>
          </a:p>
          <a:p>
            <a:pPr lvl="2"/>
            <a:r>
              <a:rPr lang="en-US" altLang="zh-CN" dirty="0"/>
              <a:t>(potential redundancy of students)</a:t>
            </a:r>
          </a:p>
          <a:p>
            <a:pPr lvl="1"/>
            <a:r>
              <a:rPr lang="en-US" altLang="zh-CN" dirty="0"/>
              <a:t>A new Java</a:t>
            </a:r>
            <a:r>
              <a:rPr lang="zh-CN" altLang="en-US" dirty="0"/>
              <a:t> </a:t>
            </a:r>
            <a:r>
              <a:rPr lang="en-US" altLang="zh-CN" dirty="0"/>
              <a:t>class</a:t>
            </a:r>
            <a:r>
              <a:rPr lang="zh-CN" altLang="en-US" dirty="0"/>
              <a:t> </a:t>
            </a:r>
            <a:r>
              <a:rPr lang="en-US" altLang="zh-CN" dirty="0"/>
              <a:t>method for each task</a:t>
            </a:r>
          </a:p>
          <a:p>
            <a:pPr lvl="2"/>
            <a:r>
              <a:rPr lang="en-US" altLang="zh-CN" dirty="0"/>
              <a:t>(difficulty in accessing data)</a:t>
            </a:r>
          </a:p>
          <a:p>
            <a:pPr lvl="1"/>
            <a:r>
              <a:rPr lang="en-US" altLang="zh-CN" dirty="0"/>
              <a:t>Maybe you will split the students into files based on lab session times</a:t>
            </a:r>
          </a:p>
          <a:p>
            <a:pPr lvl="2"/>
            <a:r>
              <a:rPr lang="en-US" altLang="zh-CN" dirty="0"/>
              <a:t>(split into multiple files; hard to manage the files)</a:t>
            </a:r>
          </a:p>
          <a:p>
            <a:pPr lvl="1"/>
            <a:r>
              <a:rPr lang="en-US" altLang="zh-CN" dirty="0"/>
              <a:t>You need to check the validity of Student IDs and classes</a:t>
            </a:r>
          </a:p>
          <a:p>
            <a:pPr lvl="2"/>
            <a:r>
              <a:rPr lang="en-US" altLang="zh-CN" dirty="0"/>
              <a:t>(hard to maintain integrity constraints)</a:t>
            </a:r>
          </a:p>
          <a:p>
            <a:pPr lvl="1"/>
            <a:r>
              <a:rPr lang="en-US" altLang="zh-CN" dirty="0"/>
              <a:t>Atomicity? Concurrency? Security? All need to be handled by yourself</a:t>
            </a:r>
          </a:p>
        </p:txBody>
      </p:sp>
      <p:sp>
        <p:nvSpPr>
          <p:cNvPr id="3" name="Title 2">
            <a:extLst>
              <a:ext uri="{FF2B5EF4-FFF2-40B4-BE49-F238E27FC236}">
                <a16:creationId xmlns:a16="http://schemas.microsoft.com/office/drawing/2014/main" id="{F9E4B9ED-47CE-8A43-A8D3-255E8FCCE9B6}"/>
              </a:ext>
            </a:extLst>
          </p:cNvPr>
          <p:cNvSpPr>
            <a:spLocks noGrp="1"/>
          </p:cNvSpPr>
          <p:nvPr>
            <p:ph type="title"/>
          </p:nvPr>
        </p:nvSpPr>
        <p:spPr/>
        <p:txBody>
          <a:bodyPr/>
          <a:lstStyle/>
          <a:p>
            <a:r>
              <a:rPr lang="en-US" dirty="0"/>
              <a:t>Let’s Show an Example</a:t>
            </a:r>
            <a:endParaRPr lang="en-CN" dirty="0"/>
          </a:p>
        </p:txBody>
      </p:sp>
    </p:spTree>
    <p:extLst>
      <p:ext uri="{BB962C8B-B14F-4D97-AF65-F5344CB8AC3E}">
        <p14:creationId xmlns:p14="http://schemas.microsoft.com/office/powerpoint/2010/main" val="3653770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3693E5-ACE9-0646-AF27-3FE526DF52C0}"/>
              </a:ext>
            </a:extLst>
          </p:cNvPr>
          <p:cNvSpPr>
            <a:spLocks noGrp="1"/>
          </p:cNvSpPr>
          <p:nvPr>
            <p:ph idx="1"/>
          </p:nvPr>
        </p:nvSpPr>
        <p:spPr/>
        <p:txBody>
          <a:bodyPr/>
          <a:lstStyle/>
          <a:p>
            <a:r>
              <a:rPr lang="en-US" altLang="zh-CN" dirty="0"/>
              <a:t>Write a Java program to manage information of all students in CS307</a:t>
            </a:r>
          </a:p>
          <a:p>
            <a:pPr lvl="1"/>
            <a:r>
              <a:rPr lang="en-US" altLang="zh-CN" dirty="0"/>
              <a:t>We have classroom sessions and lab sessions</a:t>
            </a:r>
          </a:p>
          <a:p>
            <a:pPr lvl="2"/>
            <a:r>
              <a:rPr lang="en-US" altLang="zh-CN" dirty="0"/>
              <a:t>(potential redundancy of students)</a:t>
            </a:r>
          </a:p>
          <a:p>
            <a:pPr lvl="1"/>
            <a:r>
              <a:rPr lang="en-US" altLang="zh-CN" dirty="0"/>
              <a:t>A new Java</a:t>
            </a:r>
            <a:r>
              <a:rPr lang="zh-CN" altLang="en-US" dirty="0"/>
              <a:t> </a:t>
            </a:r>
            <a:r>
              <a:rPr lang="en-US" altLang="zh-CN" dirty="0"/>
              <a:t>class</a:t>
            </a:r>
            <a:r>
              <a:rPr lang="zh-CN" altLang="en-US" dirty="0"/>
              <a:t> </a:t>
            </a:r>
            <a:r>
              <a:rPr lang="en-US" altLang="zh-CN" dirty="0"/>
              <a:t>method for each task</a:t>
            </a:r>
          </a:p>
          <a:p>
            <a:pPr lvl="2"/>
            <a:r>
              <a:rPr lang="en-US" altLang="zh-CN" dirty="0"/>
              <a:t>(difficulty in accessing data)</a:t>
            </a:r>
          </a:p>
          <a:p>
            <a:pPr lvl="1"/>
            <a:r>
              <a:rPr lang="en-US" altLang="zh-CN" dirty="0"/>
              <a:t>Maybe you will split the students into files based on lab session times</a:t>
            </a:r>
          </a:p>
          <a:p>
            <a:pPr lvl="2"/>
            <a:r>
              <a:rPr lang="en-US" altLang="zh-CN" dirty="0"/>
              <a:t>(split into multiple files; hard to manage the files)</a:t>
            </a:r>
          </a:p>
          <a:p>
            <a:pPr lvl="1"/>
            <a:r>
              <a:rPr lang="en-US" altLang="zh-CN" dirty="0"/>
              <a:t>You need to check the validity of Student IDs and classes</a:t>
            </a:r>
          </a:p>
          <a:p>
            <a:pPr lvl="2"/>
            <a:r>
              <a:rPr lang="en-US" altLang="zh-CN" dirty="0"/>
              <a:t>(hard to maintain integrity constraints)</a:t>
            </a:r>
          </a:p>
          <a:p>
            <a:pPr lvl="1"/>
            <a:r>
              <a:rPr lang="en-US" altLang="zh-CN" dirty="0"/>
              <a:t>Atomicity? Concurrency? Security? All need to be handled by yourself</a:t>
            </a:r>
          </a:p>
        </p:txBody>
      </p:sp>
      <p:sp>
        <p:nvSpPr>
          <p:cNvPr id="3" name="Title 2">
            <a:extLst>
              <a:ext uri="{FF2B5EF4-FFF2-40B4-BE49-F238E27FC236}">
                <a16:creationId xmlns:a16="http://schemas.microsoft.com/office/drawing/2014/main" id="{F9E4B9ED-47CE-8A43-A8D3-255E8FCCE9B6}"/>
              </a:ext>
            </a:extLst>
          </p:cNvPr>
          <p:cNvSpPr>
            <a:spLocks noGrp="1"/>
          </p:cNvSpPr>
          <p:nvPr>
            <p:ph type="title"/>
          </p:nvPr>
        </p:nvSpPr>
        <p:spPr/>
        <p:txBody>
          <a:bodyPr/>
          <a:lstStyle/>
          <a:p>
            <a:r>
              <a:rPr lang="en-US" dirty="0"/>
              <a:t>Let’s Show an Example</a:t>
            </a:r>
            <a:endParaRPr lang="en-CN" dirty="0"/>
          </a:p>
        </p:txBody>
      </p:sp>
      <p:sp>
        <p:nvSpPr>
          <p:cNvPr id="4" name="Rectangle 3">
            <a:extLst>
              <a:ext uri="{FF2B5EF4-FFF2-40B4-BE49-F238E27FC236}">
                <a16:creationId xmlns:a16="http://schemas.microsoft.com/office/drawing/2014/main" id="{1492D412-0D1F-E14A-9D65-9C74D19C6020}"/>
              </a:ext>
            </a:extLst>
          </p:cNvPr>
          <p:cNvSpPr/>
          <p:nvPr/>
        </p:nvSpPr>
        <p:spPr>
          <a:xfrm>
            <a:off x="6172200" y="1196511"/>
            <a:ext cx="7315200" cy="400110"/>
          </a:xfrm>
          <a:prstGeom prst="rect">
            <a:avLst/>
          </a:prstGeom>
        </p:spPr>
        <p:txBody>
          <a:bodyPr>
            <a:spAutoFit/>
          </a:bodyPr>
          <a:lstStyle/>
          <a:p>
            <a:pPr lvl="1"/>
            <a:r>
              <a:rPr lang="en-US" altLang="zh-CN" sz="2000" dirty="0">
                <a:solidFill>
                  <a:schemeClr val="tx1">
                    <a:lumMod val="50000"/>
                    <a:lumOff val="50000"/>
                  </a:schemeClr>
                </a:solidFill>
                <a:latin typeface="Lato" panose="020F0502020204030203" pitchFamily="34" charset="77"/>
              </a:rPr>
              <a:t>(Well, still remember how to read and write files in Java?)</a:t>
            </a:r>
          </a:p>
        </p:txBody>
      </p:sp>
    </p:spTree>
    <p:extLst>
      <p:ext uri="{BB962C8B-B14F-4D97-AF65-F5344CB8AC3E}">
        <p14:creationId xmlns:p14="http://schemas.microsoft.com/office/powerpoint/2010/main" val="540564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D5F798-6975-B148-974D-4F4DBBCC302D}"/>
              </a:ext>
            </a:extLst>
          </p:cNvPr>
          <p:cNvSpPr>
            <a:spLocks noGrp="1"/>
          </p:cNvSpPr>
          <p:nvPr>
            <p:ph idx="1"/>
          </p:nvPr>
        </p:nvSpPr>
        <p:spPr/>
        <p:txBody>
          <a:bodyPr/>
          <a:lstStyle/>
          <a:p>
            <a:r>
              <a:rPr lang="en-US" altLang="zh-CN" dirty="0"/>
              <a:t>What is more,</a:t>
            </a:r>
          </a:p>
          <a:p>
            <a:pPr lvl="1"/>
            <a:r>
              <a:rPr lang="en-US" altLang="zh-CN" dirty="0"/>
              <a:t>Can you reuse the code you just wrote in a staff management system?</a:t>
            </a:r>
          </a:p>
          <a:p>
            <a:endParaRPr lang="en-CN" dirty="0"/>
          </a:p>
        </p:txBody>
      </p:sp>
      <p:sp>
        <p:nvSpPr>
          <p:cNvPr id="3" name="Title 2">
            <a:extLst>
              <a:ext uri="{FF2B5EF4-FFF2-40B4-BE49-F238E27FC236}">
                <a16:creationId xmlns:a16="http://schemas.microsoft.com/office/drawing/2014/main" id="{FCD80AF7-2E48-6046-8733-42910889A60A}"/>
              </a:ext>
            </a:extLst>
          </p:cNvPr>
          <p:cNvSpPr>
            <a:spLocks noGrp="1"/>
          </p:cNvSpPr>
          <p:nvPr>
            <p:ph type="title"/>
          </p:nvPr>
        </p:nvSpPr>
        <p:spPr/>
        <p:txBody>
          <a:bodyPr/>
          <a:lstStyle/>
          <a:p>
            <a:r>
              <a:rPr lang="en-US" dirty="0"/>
              <a:t>Let’s Show an Example</a:t>
            </a:r>
            <a:endParaRPr lang="en-CN" dirty="0"/>
          </a:p>
        </p:txBody>
      </p:sp>
      <p:pic>
        <p:nvPicPr>
          <p:cNvPr id="4" name="Picture 3">
            <a:extLst>
              <a:ext uri="{FF2B5EF4-FFF2-40B4-BE49-F238E27FC236}">
                <a16:creationId xmlns:a16="http://schemas.microsoft.com/office/drawing/2014/main" id="{2C18DA7D-A40D-9146-8C26-47CB53925F43}"/>
              </a:ext>
            </a:extLst>
          </p:cNvPr>
          <p:cNvPicPr>
            <a:picLocks noChangeAspect="1"/>
          </p:cNvPicPr>
          <p:nvPr/>
        </p:nvPicPr>
        <p:blipFill>
          <a:blip r:embed="rId2"/>
          <a:stretch>
            <a:fillRect/>
          </a:stretch>
        </p:blipFill>
        <p:spPr>
          <a:xfrm>
            <a:off x="11887200" y="1981200"/>
            <a:ext cx="2133600" cy="2133600"/>
          </a:xfrm>
          <a:prstGeom prst="rect">
            <a:avLst/>
          </a:prstGeom>
        </p:spPr>
      </p:pic>
    </p:spTree>
    <p:extLst>
      <p:ext uri="{BB962C8B-B14F-4D97-AF65-F5344CB8AC3E}">
        <p14:creationId xmlns:p14="http://schemas.microsoft.com/office/powerpoint/2010/main" val="2044695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3FAD56-3B63-CC48-8DD4-34EF6BA5DA92}"/>
              </a:ext>
            </a:extLst>
          </p:cNvPr>
          <p:cNvSpPr>
            <a:spLocks noGrp="1"/>
          </p:cNvSpPr>
          <p:nvPr>
            <p:ph idx="1"/>
          </p:nvPr>
        </p:nvSpPr>
        <p:spPr/>
        <p:txBody>
          <a:bodyPr/>
          <a:lstStyle/>
          <a:p>
            <a:r>
              <a:rPr lang="en-US" dirty="0"/>
              <a:t>In the early days ... </a:t>
            </a:r>
          </a:p>
          <a:p>
            <a:pPr lvl="1"/>
            <a:r>
              <a:rPr lang="en-US" dirty="0"/>
              <a:t>Database applications </a:t>
            </a:r>
            <a:r>
              <a:rPr lang="en-US" dirty="0">
                <a:solidFill>
                  <a:srgbClr val="A2424F"/>
                </a:solidFill>
              </a:rPr>
              <a:t>were built directly on top of file systems</a:t>
            </a:r>
          </a:p>
          <a:p>
            <a:pPr lvl="2"/>
            <a:r>
              <a:rPr lang="en-US" dirty="0"/>
              <a:t>(And we will have a lab session about it)</a:t>
            </a:r>
          </a:p>
          <a:p>
            <a:pPr lvl="1"/>
            <a:r>
              <a:rPr lang="en-CN" dirty="0"/>
              <a:t>However, it suffers from many issues, including (but not limited to):</a:t>
            </a:r>
          </a:p>
          <a:p>
            <a:pPr lvl="2"/>
            <a:r>
              <a:rPr lang="en-CN" altLang="zh-CN" dirty="0"/>
              <a:t>Data redundancy and inconsistency</a:t>
            </a:r>
            <a:r>
              <a:rPr lang="en-US" altLang="zh-CN" dirty="0"/>
              <a:t> </a:t>
            </a:r>
            <a:r>
              <a:rPr lang="zh-CN" altLang="en-US" dirty="0"/>
              <a:t>数据冗余与不一致性</a:t>
            </a:r>
            <a:endParaRPr lang="en-CN" altLang="zh-CN" dirty="0"/>
          </a:p>
          <a:p>
            <a:pPr lvl="2"/>
            <a:r>
              <a:rPr lang="en-CN" altLang="zh-CN" dirty="0"/>
              <a:t>Data isolation</a:t>
            </a:r>
            <a:r>
              <a:rPr lang="en-US" altLang="zh-CN" dirty="0"/>
              <a:t> </a:t>
            </a:r>
            <a:r>
              <a:rPr lang="zh-CN" altLang="en-US" dirty="0"/>
              <a:t>数据隔离</a:t>
            </a:r>
            <a:endParaRPr lang="en-CN" altLang="zh-CN" dirty="0"/>
          </a:p>
          <a:p>
            <a:pPr lvl="2"/>
            <a:r>
              <a:rPr lang="en-CN" altLang="zh-CN" dirty="0"/>
              <a:t>Integrity problems</a:t>
            </a:r>
            <a:r>
              <a:rPr lang="en-US" altLang="zh-CN" dirty="0"/>
              <a:t> </a:t>
            </a:r>
            <a:r>
              <a:rPr lang="zh-CN" altLang="en-US" dirty="0"/>
              <a:t>完整性</a:t>
            </a:r>
            <a:endParaRPr lang="en-CN" altLang="zh-CN" dirty="0"/>
          </a:p>
          <a:p>
            <a:pPr lvl="2"/>
            <a:r>
              <a:rPr lang="en-CN" altLang="zh-CN" dirty="0"/>
              <a:t>Atomicity of </a:t>
            </a:r>
            <a:r>
              <a:rPr lang="en-US" altLang="zh-CN" dirty="0"/>
              <a:t>operations </a:t>
            </a:r>
            <a:r>
              <a:rPr lang="zh-CN" altLang="en-US" dirty="0"/>
              <a:t>操作原子性</a:t>
            </a:r>
            <a:endParaRPr lang="en-CN" altLang="zh-CN" dirty="0"/>
          </a:p>
          <a:p>
            <a:pPr lvl="2"/>
            <a:r>
              <a:rPr lang="en-US" altLang="en-US" dirty="0"/>
              <a:t>Concurrent access by multiple users </a:t>
            </a:r>
            <a:r>
              <a:rPr lang="zh-CN" altLang="en-US" dirty="0"/>
              <a:t>并发访问</a:t>
            </a:r>
            <a:endParaRPr lang="en-US" altLang="en-US" dirty="0"/>
          </a:p>
          <a:p>
            <a:pPr lvl="2"/>
            <a:r>
              <a:rPr lang="en-CN" altLang="zh-CN" dirty="0"/>
              <a:t>Security problems</a:t>
            </a:r>
            <a:r>
              <a:rPr lang="en-US" altLang="zh-CN" dirty="0"/>
              <a:t> </a:t>
            </a:r>
            <a:r>
              <a:rPr lang="zh-CN" altLang="en-US" dirty="0"/>
              <a:t>安全问题</a:t>
            </a:r>
            <a:endParaRPr lang="en-CN" altLang="zh-CN" dirty="0"/>
          </a:p>
        </p:txBody>
      </p:sp>
      <p:sp>
        <p:nvSpPr>
          <p:cNvPr id="3" name="Title 2">
            <a:extLst>
              <a:ext uri="{FF2B5EF4-FFF2-40B4-BE49-F238E27FC236}">
                <a16:creationId xmlns:a16="http://schemas.microsoft.com/office/drawing/2014/main" id="{0FEFA226-DFB9-894D-B8A8-252D9D97F9C5}"/>
              </a:ext>
            </a:extLst>
          </p:cNvPr>
          <p:cNvSpPr>
            <a:spLocks noGrp="1"/>
          </p:cNvSpPr>
          <p:nvPr>
            <p:ph type="title"/>
          </p:nvPr>
        </p:nvSpPr>
        <p:spPr/>
        <p:txBody>
          <a:bodyPr/>
          <a:lstStyle/>
          <a:p>
            <a:r>
              <a:rPr lang="en-US" altLang="en-US" dirty="0"/>
              <a:t>Purpose of Database Systems</a:t>
            </a:r>
            <a:endParaRPr lang="en-CN" dirty="0"/>
          </a:p>
        </p:txBody>
      </p:sp>
      <p:sp>
        <p:nvSpPr>
          <p:cNvPr id="5" name="Rectangle 4">
            <a:extLst>
              <a:ext uri="{FF2B5EF4-FFF2-40B4-BE49-F238E27FC236}">
                <a16:creationId xmlns:a16="http://schemas.microsoft.com/office/drawing/2014/main" id="{EDA253BD-E424-5E4D-83C6-D0022C08E448}"/>
              </a:ext>
            </a:extLst>
          </p:cNvPr>
          <p:cNvSpPr/>
          <p:nvPr/>
        </p:nvSpPr>
        <p:spPr>
          <a:xfrm>
            <a:off x="8355105" y="4367830"/>
            <a:ext cx="5943600" cy="954107"/>
          </a:xfrm>
          <a:prstGeom prst="rect">
            <a:avLst/>
          </a:prstGeom>
          <a:solidFill>
            <a:schemeClr val="accent2">
              <a:lumMod val="20000"/>
              <a:lumOff val="80000"/>
            </a:schemeClr>
          </a:solidFill>
        </p:spPr>
        <p:txBody>
          <a:bodyPr wrap="square">
            <a:spAutoFit/>
          </a:bodyPr>
          <a:lstStyle/>
          <a:p>
            <a:r>
              <a:rPr lang="en-US" altLang="en-US" sz="2800" b="1" dirty="0">
                <a:solidFill>
                  <a:srgbClr val="A2424F"/>
                </a:solidFill>
                <a:latin typeface="Lato" panose="020F0502020204030203" pitchFamily="34" charset="77"/>
              </a:rPr>
              <a:t>Database systems offer solutions to all the problems mentioned above</a:t>
            </a:r>
            <a:endParaRPr lang="en-CN" sz="2800" dirty="0">
              <a:solidFill>
                <a:srgbClr val="A2424F"/>
              </a:solidFill>
              <a:latin typeface="Lato" panose="020F0502020204030203" pitchFamily="34" charset="77"/>
            </a:endParaRPr>
          </a:p>
        </p:txBody>
      </p:sp>
      <p:pic>
        <p:nvPicPr>
          <p:cNvPr id="6" name="Picture 5">
            <a:extLst>
              <a:ext uri="{FF2B5EF4-FFF2-40B4-BE49-F238E27FC236}">
                <a16:creationId xmlns:a16="http://schemas.microsoft.com/office/drawing/2014/main" id="{B5912E9A-8684-CE43-8FFA-3085AF51776F}"/>
              </a:ext>
            </a:extLst>
          </p:cNvPr>
          <p:cNvPicPr>
            <a:picLocks noChangeAspect="1"/>
          </p:cNvPicPr>
          <p:nvPr/>
        </p:nvPicPr>
        <p:blipFill>
          <a:blip r:embed="rId3"/>
          <a:stretch>
            <a:fillRect/>
          </a:stretch>
        </p:blipFill>
        <p:spPr>
          <a:xfrm>
            <a:off x="10134600" y="5299313"/>
            <a:ext cx="2070100" cy="1861191"/>
          </a:xfrm>
          <a:prstGeom prst="rect">
            <a:avLst/>
          </a:prstGeom>
        </p:spPr>
      </p:pic>
      <p:cxnSp>
        <p:nvCxnSpPr>
          <p:cNvPr id="9" name="Straight Connector 8">
            <a:extLst>
              <a:ext uri="{FF2B5EF4-FFF2-40B4-BE49-F238E27FC236}">
                <a16:creationId xmlns:a16="http://schemas.microsoft.com/office/drawing/2014/main" id="{C1B091A5-6F8D-654A-B98F-0FE4ED9922BE}"/>
              </a:ext>
            </a:extLst>
          </p:cNvPr>
          <p:cNvCxnSpPr/>
          <p:nvPr/>
        </p:nvCxnSpPr>
        <p:spPr bwMode="auto">
          <a:xfrm>
            <a:off x="10336305" y="6929719"/>
            <a:ext cx="990600" cy="0"/>
          </a:xfrm>
          <a:prstGeom prst="line">
            <a:avLst/>
          </a:prstGeom>
          <a:solidFill>
            <a:schemeClr val="accent1"/>
          </a:solidFill>
          <a:ln w="28575" cap="flat" cmpd="sng" algn="ctr">
            <a:solidFill>
              <a:srgbClr val="A2424F"/>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6E3C589A-4E47-3346-8383-DB7587EA7F22}"/>
              </a:ext>
            </a:extLst>
          </p:cNvPr>
          <p:cNvSpPr txBox="1"/>
          <p:nvPr/>
        </p:nvSpPr>
        <p:spPr>
          <a:xfrm>
            <a:off x="10210800" y="7030482"/>
            <a:ext cx="1447800" cy="400110"/>
          </a:xfrm>
          <a:prstGeom prst="rect">
            <a:avLst/>
          </a:prstGeom>
          <a:noFill/>
        </p:spPr>
        <p:txBody>
          <a:bodyPr wrap="square" rtlCol="0">
            <a:spAutoFit/>
          </a:bodyPr>
          <a:lstStyle/>
          <a:p>
            <a:r>
              <a:rPr lang="en-CN" sz="2000" dirty="0"/>
              <a:t>Database</a:t>
            </a:r>
          </a:p>
        </p:txBody>
      </p:sp>
    </p:spTree>
    <p:extLst>
      <p:ext uri="{BB962C8B-B14F-4D97-AF65-F5344CB8AC3E}">
        <p14:creationId xmlns:p14="http://schemas.microsoft.com/office/powerpoint/2010/main" val="2823115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2C36D-4A74-E545-9B65-5C7253B52BC9}"/>
              </a:ext>
            </a:extLst>
          </p:cNvPr>
          <p:cNvSpPr>
            <a:spLocks noGrp="1"/>
          </p:cNvSpPr>
          <p:nvPr>
            <p:ph idx="1"/>
          </p:nvPr>
        </p:nvSpPr>
        <p:spPr/>
        <p:txBody>
          <a:bodyPr/>
          <a:lstStyle/>
          <a:p>
            <a:r>
              <a:rPr lang="en-US" sz="2800" dirty="0"/>
              <a:t>1950s and early 1960s: </a:t>
            </a:r>
            <a:r>
              <a:rPr lang="zh-CN" altLang="en-US" sz="2800" dirty="0"/>
              <a:t>打孔卡</a:t>
            </a:r>
            <a:endParaRPr lang="en-US" sz="2800" dirty="0"/>
          </a:p>
          <a:p>
            <a:pPr lvl="1"/>
            <a:r>
              <a:rPr lang="en-US" sz="2400" dirty="0"/>
              <a:t>Data processing using magnetic tapes for storage</a:t>
            </a:r>
          </a:p>
          <a:p>
            <a:pPr lvl="2"/>
            <a:r>
              <a:rPr lang="en-US" sz="2000" dirty="0"/>
              <a:t>Tapes provided only sequential access</a:t>
            </a:r>
          </a:p>
          <a:p>
            <a:pPr lvl="1"/>
            <a:r>
              <a:rPr lang="en-US" sz="2400" dirty="0"/>
              <a:t>Punched cards for input</a:t>
            </a:r>
          </a:p>
          <a:p>
            <a:r>
              <a:rPr lang="en-US" sz="2800" dirty="0"/>
              <a:t>Late 1960s and 1970s: </a:t>
            </a:r>
            <a:r>
              <a:rPr lang="zh-CN" altLang="en-US" sz="2800" dirty="0"/>
              <a:t>硬盘</a:t>
            </a:r>
            <a:endParaRPr lang="en-US" sz="2800" dirty="0"/>
          </a:p>
          <a:p>
            <a:pPr lvl="1"/>
            <a:r>
              <a:rPr lang="en-US" sz="2400" dirty="0"/>
              <a:t>Hard disks allowed direct access to data</a:t>
            </a:r>
          </a:p>
          <a:p>
            <a:pPr lvl="1"/>
            <a:r>
              <a:rPr lang="en-US" sz="2400" dirty="0"/>
              <a:t>Network and hierarchical data models in widespread use</a:t>
            </a:r>
          </a:p>
          <a:p>
            <a:pPr lvl="1"/>
            <a:r>
              <a:rPr lang="en-US" sz="2400" b="1" dirty="0"/>
              <a:t>Ted Codd </a:t>
            </a:r>
            <a:r>
              <a:rPr lang="en-US" sz="2400" dirty="0"/>
              <a:t>defines the </a:t>
            </a:r>
            <a:r>
              <a:rPr lang="en-US" sz="2400" dirty="0">
                <a:solidFill>
                  <a:srgbClr val="A2424F"/>
                </a:solidFill>
              </a:rPr>
              <a:t>relational data model</a:t>
            </a:r>
          </a:p>
          <a:p>
            <a:pPr lvl="2"/>
            <a:r>
              <a:rPr lang="en-US" sz="2000" dirty="0"/>
              <a:t>Would win the ACM Turing Award for this work</a:t>
            </a:r>
          </a:p>
          <a:p>
            <a:pPr lvl="2"/>
            <a:r>
              <a:rPr lang="en-US" sz="2000" dirty="0"/>
              <a:t>IBM Research begins System R prototype</a:t>
            </a:r>
          </a:p>
          <a:p>
            <a:pPr lvl="2"/>
            <a:r>
              <a:rPr lang="en-US" sz="2000" dirty="0"/>
              <a:t>UC Berkeley (Michael </a:t>
            </a:r>
            <a:r>
              <a:rPr lang="en-US" sz="2000" dirty="0" err="1"/>
              <a:t>Stonebraker</a:t>
            </a:r>
            <a:r>
              <a:rPr lang="en-US" sz="2000" dirty="0"/>
              <a:t>) begins Ingres prototype</a:t>
            </a:r>
          </a:p>
          <a:p>
            <a:pPr lvl="2"/>
            <a:r>
              <a:rPr lang="en-US" sz="2000" dirty="0">
                <a:solidFill>
                  <a:srgbClr val="A2424F"/>
                </a:solidFill>
              </a:rPr>
              <a:t>Oracle</a:t>
            </a:r>
            <a:r>
              <a:rPr lang="en-US" sz="2000" dirty="0"/>
              <a:t> releases first commercial relational database</a:t>
            </a:r>
          </a:p>
          <a:p>
            <a:pPr lvl="1"/>
            <a:r>
              <a:rPr lang="en-US" sz="2400" dirty="0"/>
              <a:t>High-performance (for the era) transaction processing</a:t>
            </a:r>
          </a:p>
        </p:txBody>
      </p:sp>
      <p:sp>
        <p:nvSpPr>
          <p:cNvPr id="3" name="Title 2">
            <a:extLst>
              <a:ext uri="{FF2B5EF4-FFF2-40B4-BE49-F238E27FC236}">
                <a16:creationId xmlns:a16="http://schemas.microsoft.com/office/drawing/2014/main" id="{3120EEEE-EA3C-2F4A-8EC2-20DE0297A594}"/>
              </a:ext>
            </a:extLst>
          </p:cNvPr>
          <p:cNvSpPr>
            <a:spLocks noGrp="1"/>
          </p:cNvSpPr>
          <p:nvPr>
            <p:ph type="title"/>
          </p:nvPr>
        </p:nvSpPr>
        <p:spPr/>
        <p:txBody>
          <a:bodyPr/>
          <a:lstStyle/>
          <a:p>
            <a:r>
              <a:rPr lang="en-CN" dirty="0"/>
              <a:t>A Bit of History</a:t>
            </a:r>
          </a:p>
        </p:txBody>
      </p:sp>
      <p:pic>
        <p:nvPicPr>
          <p:cNvPr id="7" name="图片 6">
            <a:extLst>
              <a:ext uri="{FF2B5EF4-FFF2-40B4-BE49-F238E27FC236}">
                <a16:creationId xmlns:a16="http://schemas.microsoft.com/office/drawing/2014/main" id="{F9E14B84-36AB-1220-73F6-5A13A9A91374}"/>
              </a:ext>
            </a:extLst>
          </p:cNvPr>
          <p:cNvPicPr>
            <a:picLocks noChangeAspect="1"/>
          </p:cNvPicPr>
          <p:nvPr/>
        </p:nvPicPr>
        <p:blipFill>
          <a:blip r:embed="rId3"/>
          <a:stretch>
            <a:fillRect/>
          </a:stretch>
        </p:blipFill>
        <p:spPr>
          <a:xfrm>
            <a:off x="9220200" y="1854200"/>
            <a:ext cx="4038600" cy="2456660"/>
          </a:xfrm>
          <a:prstGeom prst="rect">
            <a:avLst/>
          </a:prstGeom>
        </p:spPr>
      </p:pic>
      <p:pic>
        <p:nvPicPr>
          <p:cNvPr id="9" name="图片 8">
            <a:extLst>
              <a:ext uri="{FF2B5EF4-FFF2-40B4-BE49-F238E27FC236}">
                <a16:creationId xmlns:a16="http://schemas.microsoft.com/office/drawing/2014/main" id="{A86EFAA0-B487-9292-EE83-FEE9D2807339}"/>
              </a:ext>
            </a:extLst>
          </p:cNvPr>
          <p:cNvPicPr>
            <a:picLocks noChangeAspect="1"/>
          </p:cNvPicPr>
          <p:nvPr/>
        </p:nvPicPr>
        <p:blipFill>
          <a:blip r:embed="rId4"/>
          <a:stretch>
            <a:fillRect/>
          </a:stretch>
        </p:blipFill>
        <p:spPr>
          <a:xfrm>
            <a:off x="9982200" y="4775200"/>
            <a:ext cx="2895600" cy="2667000"/>
          </a:xfrm>
          <a:prstGeom prst="rect">
            <a:avLst/>
          </a:prstGeom>
        </p:spPr>
      </p:pic>
    </p:spTree>
    <p:extLst>
      <p:ext uri="{BB962C8B-B14F-4D97-AF65-F5344CB8AC3E}">
        <p14:creationId xmlns:p14="http://schemas.microsoft.com/office/powerpoint/2010/main" val="1029962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6005C-FD35-9347-BF87-BAE1203FF5B0}"/>
              </a:ext>
            </a:extLst>
          </p:cNvPr>
          <p:cNvSpPr>
            <a:spLocks noGrp="1"/>
          </p:cNvSpPr>
          <p:nvPr>
            <p:ph idx="1"/>
          </p:nvPr>
        </p:nvSpPr>
        <p:spPr/>
        <p:txBody>
          <a:bodyPr/>
          <a:lstStyle/>
          <a:p>
            <a:r>
              <a:rPr lang="en-US" b="1" dirty="0">
                <a:latin typeface="Lato" panose="020F0502020204030203" pitchFamily="34" charset="77"/>
                <a:cs typeface="Arial" panose="020B0604020202020204" pitchFamily="34" charset="0"/>
              </a:rPr>
              <a:t>Dr. </a:t>
            </a:r>
            <a:r>
              <a:rPr lang="en-US" altLang="zh-CN" b="1" dirty="0">
                <a:latin typeface="Lato" panose="020F0502020204030203" pitchFamily="34" charset="77"/>
                <a:cs typeface="Arial" panose="020B0604020202020204" pitchFamily="34" charset="0"/>
              </a:rPr>
              <a:t>Ran Cheng </a:t>
            </a:r>
            <a:r>
              <a:rPr lang="zh-CN" altLang="en-US" b="1" dirty="0">
                <a:latin typeface="Lato" panose="020F0502020204030203" pitchFamily="34" charset="77"/>
                <a:cs typeface="Arial" panose="020B0604020202020204" pitchFamily="34" charset="0"/>
              </a:rPr>
              <a:t>程然 </a:t>
            </a:r>
            <a:r>
              <a:rPr lang="en-US" dirty="0">
                <a:latin typeface="Lato" panose="020F0502020204030203" pitchFamily="34" charset="77"/>
                <a:cs typeface="Arial" panose="020B0604020202020204" pitchFamily="34" charset="0"/>
              </a:rPr>
              <a:t>(Associate Professor in CSE)</a:t>
            </a:r>
          </a:p>
          <a:p>
            <a:pPr lvl="1"/>
            <a:r>
              <a:rPr lang="en-US" dirty="0">
                <a:latin typeface="Lato" panose="020F0502020204030203" pitchFamily="34" charset="77"/>
                <a:cs typeface="Arial" panose="020B0604020202020204" pitchFamily="34" charset="0"/>
              </a:rPr>
              <a:t>Office: Room 316, </a:t>
            </a:r>
            <a:r>
              <a:rPr lang="en-US" altLang="zh-CN" dirty="0">
                <a:latin typeface="Lato" panose="020F0502020204030203" pitchFamily="34" charset="77"/>
                <a:cs typeface="Arial" panose="020B0604020202020204" pitchFamily="34" charset="0"/>
              </a:rPr>
              <a:t>South</a:t>
            </a:r>
            <a:r>
              <a:rPr lang="zh-CN" altLang="en-US" dirty="0">
                <a:latin typeface="Lato" panose="020F0502020204030203" pitchFamily="34" charset="77"/>
                <a:cs typeface="Arial" panose="020B0604020202020204" pitchFamily="34" charset="0"/>
              </a:rPr>
              <a:t> </a:t>
            </a:r>
            <a:r>
              <a:rPr lang="en-US" altLang="zh-CN" dirty="0">
                <a:latin typeface="Lato" panose="020F0502020204030203" pitchFamily="34" charset="77"/>
                <a:cs typeface="Arial" panose="020B0604020202020204" pitchFamily="34" charset="0"/>
              </a:rPr>
              <a:t>Tower,</a:t>
            </a:r>
            <a:r>
              <a:rPr lang="zh-CN" altLang="en-US" dirty="0">
                <a:latin typeface="Lato" panose="020F0502020204030203" pitchFamily="34" charset="77"/>
                <a:cs typeface="Arial" panose="020B0604020202020204" pitchFamily="34" charset="0"/>
              </a:rPr>
              <a:t> </a:t>
            </a:r>
            <a:r>
              <a:rPr lang="en-US" altLang="zh-CN" dirty="0">
                <a:latin typeface="Lato" panose="020F0502020204030203" pitchFamily="34" charset="77"/>
                <a:cs typeface="Arial" panose="020B0604020202020204" pitchFamily="34" charset="0"/>
              </a:rPr>
              <a:t>Engineering</a:t>
            </a:r>
            <a:r>
              <a:rPr lang="zh-CN" altLang="en-US" dirty="0">
                <a:latin typeface="Lato" panose="020F0502020204030203" pitchFamily="34" charset="77"/>
                <a:cs typeface="Arial" panose="020B0604020202020204" pitchFamily="34" charset="0"/>
              </a:rPr>
              <a:t> </a:t>
            </a:r>
            <a:r>
              <a:rPr lang="en-US" altLang="zh-CN" dirty="0">
                <a:latin typeface="Lato" panose="020F0502020204030203" pitchFamily="34" charset="77"/>
                <a:cs typeface="Arial" panose="020B0604020202020204" pitchFamily="34" charset="0"/>
              </a:rPr>
              <a:t>Building</a:t>
            </a:r>
          </a:p>
          <a:p>
            <a:pPr lvl="1"/>
            <a:r>
              <a:rPr lang="en-US" dirty="0">
                <a:latin typeface="Lato" panose="020F0502020204030203" pitchFamily="34" charset="77"/>
                <a:cs typeface="Arial" panose="020B0604020202020204" pitchFamily="34" charset="0"/>
              </a:rPr>
              <a:t>Personal Website: </a:t>
            </a:r>
            <a:r>
              <a:rPr lang="en-US" dirty="0">
                <a:latin typeface="Lato" panose="020F0502020204030203" pitchFamily="34" charset="77"/>
                <a:cs typeface="Arial" panose="020B0604020202020204" pitchFamily="34" charset="0"/>
                <a:hlinkClick r:id="rId3"/>
              </a:rPr>
              <a:t>https://chengran.tech/</a:t>
            </a:r>
            <a:endParaRPr lang="en-US" dirty="0">
              <a:latin typeface="Lato" panose="020F0502020204030203" pitchFamily="34" charset="77"/>
              <a:cs typeface="Arial" panose="020B0604020202020204" pitchFamily="34" charset="0"/>
            </a:endParaRPr>
          </a:p>
          <a:p>
            <a:pPr lvl="1"/>
            <a:r>
              <a:rPr lang="en-US" dirty="0">
                <a:latin typeface="Lato" panose="020F0502020204030203" pitchFamily="34" charset="77"/>
                <a:cs typeface="Arial" panose="020B0604020202020204" pitchFamily="34" charset="0"/>
              </a:rPr>
              <a:t>Group Website: </a:t>
            </a:r>
            <a:r>
              <a:rPr lang="en-US" dirty="0">
                <a:latin typeface="Lato" panose="020F0502020204030203" pitchFamily="34" charset="77"/>
                <a:cs typeface="Arial" panose="020B0604020202020204" pitchFamily="34" charset="0"/>
                <a:hlinkClick r:id="rId4"/>
              </a:rPr>
              <a:t>https://emi.sustech.edu.cn/</a:t>
            </a:r>
            <a:endParaRPr lang="en-US" dirty="0">
              <a:latin typeface="Consolas" panose="020B0609020204030204" pitchFamily="49" charset="0"/>
              <a:cs typeface="Consolas" panose="020B0609020204030204" pitchFamily="49" charset="0"/>
            </a:endParaRPr>
          </a:p>
          <a:p>
            <a:pPr marL="0" indent="0">
              <a:buNone/>
            </a:pPr>
            <a:endParaRPr lang="en-US" dirty="0">
              <a:latin typeface="Lato" panose="020F0502020204030203" pitchFamily="34" charset="77"/>
              <a:cs typeface="Arial" panose="020B0604020202020204" pitchFamily="34" charset="0"/>
            </a:endParaRPr>
          </a:p>
          <a:p>
            <a:endParaRPr lang="en-CN" dirty="0">
              <a:latin typeface="Lato" panose="020F0502020204030203" pitchFamily="34" charset="77"/>
            </a:endParaRPr>
          </a:p>
        </p:txBody>
      </p:sp>
      <p:sp>
        <p:nvSpPr>
          <p:cNvPr id="3" name="Title 2">
            <a:extLst>
              <a:ext uri="{FF2B5EF4-FFF2-40B4-BE49-F238E27FC236}">
                <a16:creationId xmlns:a16="http://schemas.microsoft.com/office/drawing/2014/main" id="{D5E721BF-8C88-314A-A6A8-BC1E498EA84E}"/>
              </a:ext>
            </a:extLst>
          </p:cNvPr>
          <p:cNvSpPr>
            <a:spLocks noGrp="1"/>
          </p:cNvSpPr>
          <p:nvPr>
            <p:ph type="title"/>
          </p:nvPr>
        </p:nvSpPr>
        <p:spPr/>
        <p:txBody>
          <a:bodyPr/>
          <a:lstStyle/>
          <a:p>
            <a:r>
              <a:rPr lang="en-US"/>
              <a:t>Instructor</a:t>
            </a:r>
            <a:endParaRPr lang="en-CN"/>
          </a:p>
        </p:txBody>
      </p:sp>
    </p:spTree>
    <p:extLst>
      <p:ext uri="{BB962C8B-B14F-4D97-AF65-F5344CB8AC3E}">
        <p14:creationId xmlns:p14="http://schemas.microsoft.com/office/powerpoint/2010/main" val="1307300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9D589-C578-EE40-A383-E4843732B9C8}"/>
              </a:ext>
            </a:extLst>
          </p:cNvPr>
          <p:cNvSpPr>
            <a:spLocks noGrp="1"/>
          </p:cNvSpPr>
          <p:nvPr>
            <p:ph type="title"/>
          </p:nvPr>
        </p:nvSpPr>
        <p:spPr/>
        <p:txBody>
          <a:bodyPr/>
          <a:lstStyle/>
          <a:p>
            <a:r>
              <a:rPr lang="en-CN" dirty="0"/>
              <a:t>A Bit of History</a:t>
            </a:r>
          </a:p>
        </p:txBody>
      </p:sp>
      <p:pic>
        <p:nvPicPr>
          <p:cNvPr id="4" name="Image 3" descr="Ted_Codd.png">
            <a:extLst>
              <a:ext uri="{FF2B5EF4-FFF2-40B4-BE49-F238E27FC236}">
                <a16:creationId xmlns:a16="http://schemas.microsoft.com/office/drawing/2014/main" id="{3F846255-B5C9-F14B-A8E2-F0D67709D648}"/>
              </a:ext>
            </a:extLst>
          </p:cNvPr>
          <p:cNvPicPr>
            <a:picLocks noChangeAspect="1"/>
          </p:cNvPicPr>
          <p:nvPr/>
        </p:nvPicPr>
        <p:blipFill>
          <a:blip r:embed="rId3" cstate="print"/>
          <a:stretch>
            <a:fillRect/>
          </a:stretch>
        </p:blipFill>
        <p:spPr>
          <a:xfrm>
            <a:off x="1828799" y="2300804"/>
            <a:ext cx="2985925" cy="3947596"/>
          </a:xfrm>
          <a:prstGeom prst="rect">
            <a:avLst/>
          </a:prstGeom>
        </p:spPr>
      </p:pic>
      <p:sp>
        <p:nvSpPr>
          <p:cNvPr id="5" name="矩形 7">
            <a:extLst>
              <a:ext uri="{FF2B5EF4-FFF2-40B4-BE49-F238E27FC236}">
                <a16:creationId xmlns:a16="http://schemas.microsoft.com/office/drawing/2014/main" id="{1B7420B2-C3F3-FE47-BC7C-FD48DEEB3116}"/>
              </a:ext>
            </a:extLst>
          </p:cNvPr>
          <p:cNvSpPr/>
          <p:nvPr/>
        </p:nvSpPr>
        <p:spPr>
          <a:xfrm>
            <a:off x="5881619" y="6248400"/>
            <a:ext cx="7742825" cy="707886"/>
          </a:xfrm>
          <a:prstGeom prst="rect">
            <a:avLst/>
          </a:prstGeom>
        </p:spPr>
        <p:txBody>
          <a:bodyPr wrap="none">
            <a:spAutoFit/>
          </a:bodyPr>
          <a:lstStyle/>
          <a:p>
            <a:r>
              <a:rPr lang="en-US" altLang="zh-CN" sz="2000" dirty="0">
                <a:latin typeface="Lato" panose="020F0502020204030203" pitchFamily="34" charset="77"/>
              </a:rPr>
              <a:t>E.</a:t>
            </a:r>
            <a:r>
              <a:rPr lang="zh-CN" altLang="en-US" sz="2000" dirty="0">
                <a:latin typeface="Lato" panose="020F0502020204030203" pitchFamily="34" charset="77"/>
              </a:rPr>
              <a:t> </a:t>
            </a:r>
            <a:r>
              <a:rPr lang="en-US" altLang="zh-CN" sz="2000" dirty="0">
                <a:latin typeface="Lato" panose="020F0502020204030203" pitchFamily="34" charset="77"/>
              </a:rPr>
              <a:t>F.</a:t>
            </a:r>
            <a:r>
              <a:rPr lang="zh-CN" altLang="en-US" sz="2000" dirty="0">
                <a:latin typeface="Lato" panose="020F0502020204030203" pitchFamily="34" charset="77"/>
              </a:rPr>
              <a:t> </a:t>
            </a:r>
            <a:r>
              <a:rPr lang="en-US" altLang="zh-CN" sz="2000" dirty="0">
                <a:latin typeface="Lato" panose="020F0502020204030203" pitchFamily="34" charset="77"/>
              </a:rPr>
              <a:t>Codd,</a:t>
            </a:r>
            <a:r>
              <a:rPr lang="zh-CN" altLang="en-US" sz="2000" dirty="0">
                <a:latin typeface="Lato" panose="020F0502020204030203" pitchFamily="34" charset="77"/>
              </a:rPr>
              <a:t> A Relational Model of Data for Large Shared Data Bank</a:t>
            </a:r>
            <a:r>
              <a:rPr lang="en-US" altLang="zh-CN" sz="2000" dirty="0">
                <a:latin typeface="Lato" panose="020F0502020204030203" pitchFamily="34" charset="77"/>
              </a:rPr>
              <a:t>s, </a:t>
            </a:r>
          </a:p>
          <a:p>
            <a:r>
              <a:rPr lang="en-US" altLang="zh-CN" sz="2000" dirty="0">
                <a:latin typeface="Lato" panose="020F0502020204030203" pitchFamily="34" charset="77"/>
              </a:rPr>
              <a:t>Information Retrieval, June, 1970</a:t>
            </a:r>
            <a:endParaRPr lang="zh-CN" altLang="en-US" sz="2000" dirty="0">
              <a:latin typeface="Lato" panose="020F0502020204030203" pitchFamily="34" charset="77"/>
            </a:endParaRPr>
          </a:p>
        </p:txBody>
      </p:sp>
      <p:pic>
        <p:nvPicPr>
          <p:cNvPr id="6" name="图片 6">
            <a:extLst>
              <a:ext uri="{FF2B5EF4-FFF2-40B4-BE49-F238E27FC236}">
                <a16:creationId xmlns:a16="http://schemas.microsoft.com/office/drawing/2014/main" id="{AB76CCBC-0781-FA44-9AE6-9CAE978A6129}"/>
              </a:ext>
            </a:extLst>
          </p:cNvPr>
          <p:cNvPicPr>
            <a:picLocks noChangeAspect="1"/>
          </p:cNvPicPr>
          <p:nvPr/>
        </p:nvPicPr>
        <p:blipFill>
          <a:blip r:embed="rId4"/>
          <a:stretch>
            <a:fillRect/>
          </a:stretch>
        </p:blipFill>
        <p:spPr>
          <a:xfrm>
            <a:off x="5791200" y="685800"/>
            <a:ext cx="7923665" cy="5357296"/>
          </a:xfrm>
          <a:prstGeom prst="rect">
            <a:avLst/>
          </a:prstGeom>
        </p:spPr>
      </p:pic>
      <p:sp>
        <p:nvSpPr>
          <p:cNvPr id="7" name="ZoneTexte 4">
            <a:extLst>
              <a:ext uri="{FF2B5EF4-FFF2-40B4-BE49-F238E27FC236}">
                <a16:creationId xmlns:a16="http://schemas.microsoft.com/office/drawing/2014/main" id="{8A57460F-92F9-A24E-BCEE-CD855887D96D}"/>
              </a:ext>
            </a:extLst>
          </p:cNvPr>
          <p:cNvSpPr txBox="1"/>
          <p:nvPr/>
        </p:nvSpPr>
        <p:spPr>
          <a:xfrm>
            <a:off x="1142903" y="6248400"/>
            <a:ext cx="4357718" cy="1384995"/>
          </a:xfrm>
          <a:prstGeom prst="rect">
            <a:avLst/>
          </a:prstGeom>
          <a:noFill/>
        </p:spPr>
        <p:txBody>
          <a:bodyPr wrap="square" rtlCol="0">
            <a:spAutoFit/>
          </a:bodyPr>
          <a:lstStyle/>
          <a:p>
            <a:pPr algn="ctr"/>
            <a:r>
              <a:rPr lang="fr-FR" sz="2800" b="1" dirty="0">
                <a:solidFill>
                  <a:srgbClr val="000000"/>
                </a:solidFill>
                <a:latin typeface="Lato" panose="020F0502020204030203" pitchFamily="34" charset="77"/>
              </a:rPr>
              <a:t>Edgar F. </a:t>
            </a:r>
            <a:r>
              <a:rPr lang="en-US" sz="2800" b="1" dirty="0">
                <a:solidFill>
                  <a:srgbClr val="000000"/>
                </a:solidFill>
                <a:latin typeface="Lato" panose="020F0502020204030203" pitchFamily="34" charset="77"/>
              </a:rPr>
              <a:t>“Ted” </a:t>
            </a:r>
            <a:r>
              <a:rPr lang="fr-FR" sz="2800" b="1" dirty="0" err="1">
                <a:solidFill>
                  <a:srgbClr val="000000"/>
                </a:solidFill>
                <a:latin typeface="Lato" panose="020F0502020204030203" pitchFamily="34" charset="77"/>
              </a:rPr>
              <a:t>Codd</a:t>
            </a:r>
            <a:endParaRPr lang="fr-FR" sz="2800" b="1" dirty="0">
              <a:solidFill>
                <a:srgbClr val="000000"/>
              </a:solidFill>
              <a:latin typeface="Lato" panose="020F0502020204030203" pitchFamily="34" charset="77"/>
            </a:endParaRPr>
          </a:p>
          <a:p>
            <a:pPr algn="ctr"/>
            <a:r>
              <a:rPr lang="fr-FR" sz="2800" b="1" dirty="0">
                <a:solidFill>
                  <a:srgbClr val="000000"/>
                </a:solidFill>
                <a:latin typeface="Lato" panose="020F0502020204030203" pitchFamily="34" charset="77"/>
              </a:rPr>
              <a:t>1923 – 2003</a:t>
            </a:r>
          </a:p>
          <a:p>
            <a:pPr algn="ctr"/>
            <a:r>
              <a:rPr lang="fr-FR" sz="2800" dirty="0">
                <a:solidFill>
                  <a:srgbClr val="A2424F"/>
                </a:solidFill>
                <a:latin typeface="Lato" panose="020F0502020204030203" pitchFamily="34" charset="77"/>
              </a:rPr>
              <a:t>Turing </a:t>
            </a:r>
            <a:r>
              <a:rPr lang="fr-FR" sz="2800" dirty="0" err="1">
                <a:solidFill>
                  <a:srgbClr val="A2424F"/>
                </a:solidFill>
                <a:latin typeface="Lato" panose="020F0502020204030203" pitchFamily="34" charset="77"/>
              </a:rPr>
              <a:t>Award</a:t>
            </a:r>
            <a:r>
              <a:rPr lang="fr-FR" sz="2800" dirty="0">
                <a:solidFill>
                  <a:srgbClr val="A2424F"/>
                </a:solidFill>
                <a:latin typeface="Lato" panose="020F0502020204030203" pitchFamily="34" charset="77"/>
              </a:rPr>
              <a:t> 1981</a:t>
            </a:r>
          </a:p>
        </p:txBody>
      </p:sp>
    </p:spTree>
    <p:extLst>
      <p:ext uri="{BB962C8B-B14F-4D97-AF65-F5344CB8AC3E}">
        <p14:creationId xmlns:p14="http://schemas.microsoft.com/office/powerpoint/2010/main" val="2562033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0E551-4724-9D42-AE77-4F25DC6A61FB}"/>
              </a:ext>
            </a:extLst>
          </p:cNvPr>
          <p:cNvSpPr>
            <a:spLocks noGrp="1"/>
          </p:cNvSpPr>
          <p:nvPr>
            <p:ph idx="1"/>
          </p:nvPr>
        </p:nvSpPr>
        <p:spPr/>
        <p:txBody>
          <a:bodyPr/>
          <a:lstStyle/>
          <a:p>
            <a:r>
              <a:rPr lang="en-US" dirty="0"/>
              <a:t>1980s: SQL</a:t>
            </a:r>
            <a:r>
              <a:rPr lang="zh-CN" altLang="en-US" dirty="0"/>
              <a:t>工业应用</a:t>
            </a:r>
            <a:endParaRPr lang="en-US" dirty="0"/>
          </a:p>
          <a:p>
            <a:pPr lvl="1"/>
            <a:r>
              <a:rPr lang="en-US" dirty="0"/>
              <a:t>Research relational prototypes evolve into commercial systems</a:t>
            </a:r>
          </a:p>
          <a:p>
            <a:pPr lvl="2"/>
            <a:r>
              <a:rPr lang="en-US" dirty="0">
                <a:solidFill>
                  <a:srgbClr val="A2424F"/>
                </a:solidFill>
              </a:rPr>
              <a:t>SQL</a:t>
            </a:r>
            <a:r>
              <a:rPr lang="en-US" dirty="0"/>
              <a:t> becomes industrial standard</a:t>
            </a:r>
          </a:p>
          <a:p>
            <a:pPr lvl="1"/>
            <a:r>
              <a:rPr lang="en-US" dirty="0"/>
              <a:t>Parallel and distributed database systems</a:t>
            </a:r>
          </a:p>
          <a:p>
            <a:pPr lvl="2"/>
            <a:r>
              <a:rPr lang="en-US" dirty="0"/>
              <a:t>Wisconsin, IBM, Teradata</a:t>
            </a:r>
          </a:p>
          <a:p>
            <a:pPr lvl="1"/>
            <a:r>
              <a:rPr lang="en-US" dirty="0"/>
              <a:t>Object-oriented database systems</a:t>
            </a:r>
          </a:p>
          <a:p>
            <a:r>
              <a:rPr lang="en-US" dirty="0"/>
              <a:t>1990s: </a:t>
            </a:r>
            <a:r>
              <a:rPr lang="zh-CN" altLang="en-US" dirty="0"/>
              <a:t>互联网</a:t>
            </a:r>
            <a:endParaRPr lang="en-US" dirty="0"/>
          </a:p>
          <a:p>
            <a:pPr lvl="1"/>
            <a:r>
              <a:rPr lang="en-US" dirty="0"/>
              <a:t>Large </a:t>
            </a:r>
            <a:r>
              <a:rPr lang="en-US" dirty="0">
                <a:solidFill>
                  <a:srgbClr val="A2424F"/>
                </a:solidFill>
              </a:rPr>
              <a:t>decision support</a:t>
            </a:r>
            <a:r>
              <a:rPr lang="en-US" dirty="0"/>
              <a:t> and </a:t>
            </a:r>
            <a:r>
              <a:rPr lang="en-US" dirty="0">
                <a:solidFill>
                  <a:srgbClr val="A2424F"/>
                </a:solidFill>
              </a:rPr>
              <a:t>data-mining applications</a:t>
            </a:r>
          </a:p>
          <a:p>
            <a:pPr lvl="1"/>
            <a:r>
              <a:rPr lang="en-US" dirty="0"/>
              <a:t>Large multi-terabyte data warehouses</a:t>
            </a:r>
          </a:p>
          <a:p>
            <a:pPr lvl="1"/>
            <a:r>
              <a:rPr lang="en-US" dirty="0"/>
              <a:t>Emergence of Web commerce</a:t>
            </a:r>
          </a:p>
          <a:p>
            <a:endParaRPr lang="en-CN" dirty="0"/>
          </a:p>
        </p:txBody>
      </p:sp>
      <p:sp>
        <p:nvSpPr>
          <p:cNvPr id="3" name="Title 2">
            <a:extLst>
              <a:ext uri="{FF2B5EF4-FFF2-40B4-BE49-F238E27FC236}">
                <a16:creationId xmlns:a16="http://schemas.microsoft.com/office/drawing/2014/main" id="{778920F4-0086-124C-970B-571CCBF44EA5}"/>
              </a:ext>
            </a:extLst>
          </p:cNvPr>
          <p:cNvSpPr>
            <a:spLocks noGrp="1"/>
          </p:cNvSpPr>
          <p:nvPr>
            <p:ph type="title"/>
          </p:nvPr>
        </p:nvSpPr>
        <p:spPr/>
        <p:txBody>
          <a:bodyPr/>
          <a:lstStyle/>
          <a:p>
            <a:r>
              <a:rPr lang="en-CN" dirty="0"/>
              <a:t>A Bit of History</a:t>
            </a:r>
          </a:p>
        </p:txBody>
      </p:sp>
    </p:spTree>
    <p:extLst>
      <p:ext uri="{BB962C8B-B14F-4D97-AF65-F5344CB8AC3E}">
        <p14:creationId xmlns:p14="http://schemas.microsoft.com/office/powerpoint/2010/main" val="3978293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F02AC5-9F00-F345-A5B8-F148CC0DD4BF}"/>
              </a:ext>
            </a:extLst>
          </p:cNvPr>
          <p:cNvSpPr>
            <a:spLocks noGrp="1"/>
          </p:cNvSpPr>
          <p:nvPr>
            <p:ph idx="1"/>
          </p:nvPr>
        </p:nvSpPr>
        <p:spPr/>
        <p:txBody>
          <a:bodyPr/>
          <a:lstStyle/>
          <a:p>
            <a:r>
              <a:rPr lang="en-US" dirty="0"/>
              <a:t>2000s:</a:t>
            </a:r>
            <a:r>
              <a:rPr lang="zh-CN" altLang="en-US" dirty="0"/>
              <a:t> 非</a:t>
            </a:r>
            <a:r>
              <a:rPr lang="en-US" altLang="zh-CN" dirty="0"/>
              <a:t>SQL</a:t>
            </a:r>
            <a:r>
              <a:rPr lang="zh-CN" altLang="en-US" dirty="0"/>
              <a:t>大规模数据库</a:t>
            </a:r>
            <a:endParaRPr lang="en-US" dirty="0"/>
          </a:p>
          <a:p>
            <a:pPr lvl="1"/>
            <a:r>
              <a:rPr lang="en-US" dirty="0"/>
              <a:t>Big data storage systems</a:t>
            </a:r>
          </a:p>
          <a:p>
            <a:pPr lvl="2"/>
            <a:r>
              <a:rPr lang="en-US" dirty="0"/>
              <a:t>Google </a:t>
            </a:r>
            <a:r>
              <a:rPr lang="en-US" dirty="0" err="1"/>
              <a:t>BigTable</a:t>
            </a:r>
            <a:r>
              <a:rPr lang="en-US" dirty="0"/>
              <a:t>, Yahoo </a:t>
            </a:r>
            <a:r>
              <a:rPr lang="en-US" dirty="0" err="1"/>
              <a:t>PNuts</a:t>
            </a:r>
            <a:r>
              <a:rPr lang="en-US" dirty="0"/>
              <a:t>, Amazon, </a:t>
            </a:r>
          </a:p>
          <a:p>
            <a:pPr lvl="2"/>
            <a:r>
              <a:rPr lang="en-US" dirty="0"/>
              <a:t>“</a:t>
            </a:r>
            <a:r>
              <a:rPr lang="en-US" dirty="0">
                <a:solidFill>
                  <a:srgbClr val="C00000"/>
                </a:solidFill>
              </a:rPr>
              <a:t>NoSQL</a:t>
            </a:r>
            <a:r>
              <a:rPr lang="en-US" dirty="0"/>
              <a:t>” systems.</a:t>
            </a:r>
          </a:p>
          <a:p>
            <a:pPr lvl="1"/>
            <a:r>
              <a:rPr lang="en-US" dirty="0"/>
              <a:t>Big data analysis: beyond SQL</a:t>
            </a:r>
          </a:p>
          <a:p>
            <a:pPr lvl="2"/>
            <a:r>
              <a:rPr lang="en-US" dirty="0">
                <a:solidFill>
                  <a:srgbClr val="C00000"/>
                </a:solidFill>
              </a:rPr>
              <a:t>MapReduce</a:t>
            </a:r>
          </a:p>
          <a:p>
            <a:r>
              <a:rPr lang="en-US" dirty="0"/>
              <a:t>2010s:</a:t>
            </a:r>
            <a:r>
              <a:rPr lang="zh-CN" altLang="en-US" dirty="0"/>
              <a:t> </a:t>
            </a:r>
            <a:r>
              <a:rPr lang="en-US" altLang="zh-CN" dirty="0"/>
              <a:t>SQL</a:t>
            </a:r>
            <a:r>
              <a:rPr lang="zh-CN" altLang="en-US" dirty="0"/>
              <a:t>重出江湖</a:t>
            </a:r>
            <a:endParaRPr lang="en-US" dirty="0"/>
          </a:p>
          <a:p>
            <a:pPr lvl="1"/>
            <a:r>
              <a:rPr lang="en-US" dirty="0">
                <a:solidFill>
                  <a:srgbClr val="C00000"/>
                </a:solidFill>
              </a:rPr>
              <a:t>SQL reloaded</a:t>
            </a:r>
          </a:p>
          <a:p>
            <a:pPr lvl="2"/>
            <a:r>
              <a:rPr lang="en-US" dirty="0">
                <a:solidFill>
                  <a:srgbClr val="C00000"/>
                </a:solidFill>
              </a:rPr>
              <a:t>SQL front end </a:t>
            </a:r>
            <a:r>
              <a:rPr lang="en-US" dirty="0"/>
              <a:t>to MapReduce systems</a:t>
            </a:r>
          </a:p>
          <a:p>
            <a:pPr lvl="2"/>
            <a:r>
              <a:rPr lang="en-US" dirty="0"/>
              <a:t>Massively parallel database systems</a:t>
            </a:r>
          </a:p>
          <a:p>
            <a:pPr lvl="2"/>
            <a:r>
              <a:rPr lang="en-US" dirty="0"/>
              <a:t>Multi-core main-memory databases</a:t>
            </a:r>
          </a:p>
          <a:p>
            <a:endParaRPr lang="en-CN" dirty="0"/>
          </a:p>
        </p:txBody>
      </p:sp>
      <p:sp>
        <p:nvSpPr>
          <p:cNvPr id="3" name="Title 2">
            <a:extLst>
              <a:ext uri="{FF2B5EF4-FFF2-40B4-BE49-F238E27FC236}">
                <a16:creationId xmlns:a16="http://schemas.microsoft.com/office/drawing/2014/main" id="{DEA7C397-2163-8441-8D8C-4C89B878121E}"/>
              </a:ext>
            </a:extLst>
          </p:cNvPr>
          <p:cNvSpPr>
            <a:spLocks noGrp="1"/>
          </p:cNvSpPr>
          <p:nvPr>
            <p:ph type="title"/>
          </p:nvPr>
        </p:nvSpPr>
        <p:spPr/>
        <p:txBody>
          <a:bodyPr/>
          <a:lstStyle/>
          <a:p>
            <a:r>
              <a:rPr lang="en-CN" dirty="0"/>
              <a:t>A Bit of History</a:t>
            </a:r>
          </a:p>
        </p:txBody>
      </p:sp>
      <p:sp>
        <p:nvSpPr>
          <p:cNvPr id="4" name="文本框 3">
            <a:extLst>
              <a:ext uri="{FF2B5EF4-FFF2-40B4-BE49-F238E27FC236}">
                <a16:creationId xmlns:a16="http://schemas.microsoft.com/office/drawing/2014/main" id="{7F04B419-3D0F-3240-CFD1-DCD2E4C71FD2}"/>
              </a:ext>
            </a:extLst>
          </p:cNvPr>
          <p:cNvSpPr txBox="1"/>
          <p:nvPr/>
        </p:nvSpPr>
        <p:spPr>
          <a:xfrm>
            <a:off x="8458200" y="2209800"/>
            <a:ext cx="5867400" cy="2677656"/>
          </a:xfrm>
          <a:prstGeom prst="rect">
            <a:avLst/>
          </a:prstGeom>
          <a:noFill/>
        </p:spPr>
        <p:txBody>
          <a:bodyPr wrap="square" rtlCol="0">
            <a:spAutoFit/>
          </a:bodyPr>
          <a:lstStyle/>
          <a:p>
            <a:r>
              <a:rPr lang="en-US" altLang="zh-CN" sz="2400" b="0" i="0" dirty="0">
                <a:solidFill>
                  <a:srgbClr val="C00000"/>
                </a:solidFill>
                <a:effectLst/>
                <a:latin typeface="微软雅黑" panose="020B0503020204020204" pitchFamily="34" charset="-122"/>
                <a:ea typeface="微软雅黑" panose="020B0503020204020204" pitchFamily="34" charset="-122"/>
              </a:rPr>
              <a:t>MapReduce</a:t>
            </a:r>
            <a:r>
              <a:rPr lang="zh-CN" altLang="en-US" sz="2400" b="0" i="0" dirty="0">
                <a:solidFill>
                  <a:srgbClr val="333333"/>
                </a:solidFill>
                <a:effectLst/>
                <a:latin typeface="微软雅黑" panose="020B0503020204020204" pitchFamily="34" charset="-122"/>
                <a:ea typeface="微软雅黑" panose="020B0503020204020204" pitchFamily="34" charset="-122"/>
              </a:rPr>
              <a:t>是一种编程模型，用于大规模数据集（大于</a:t>
            </a:r>
            <a:r>
              <a:rPr lang="en-US" altLang="zh-CN" sz="2400" b="0" i="0" dirty="0">
                <a:solidFill>
                  <a:srgbClr val="333333"/>
                </a:solidFill>
                <a:effectLst/>
                <a:latin typeface="微软雅黑" panose="020B0503020204020204" pitchFamily="34" charset="-122"/>
                <a:ea typeface="微软雅黑" panose="020B0503020204020204" pitchFamily="34" charset="-122"/>
              </a:rPr>
              <a:t>1TB</a:t>
            </a:r>
            <a:r>
              <a:rPr lang="zh-CN" altLang="en-US" sz="2400" b="0" i="0" dirty="0">
                <a:solidFill>
                  <a:srgbClr val="333333"/>
                </a:solidFill>
                <a:effectLst/>
                <a:latin typeface="微软雅黑" panose="020B0503020204020204" pitchFamily="34" charset="-122"/>
                <a:ea typeface="微软雅黑" panose="020B0503020204020204" pitchFamily="34" charset="-122"/>
              </a:rPr>
              <a:t>）的并行运算。</a:t>
            </a:r>
            <a:endParaRPr lang="en-US" altLang="zh-CN" sz="2400" b="0" i="0" dirty="0">
              <a:solidFill>
                <a:srgbClr val="333333"/>
              </a:solidFill>
              <a:effectLst/>
              <a:latin typeface="微软雅黑" panose="020B0503020204020204" pitchFamily="34" charset="-122"/>
              <a:ea typeface="微软雅黑" panose="020B0503020204020204" pitchFamily="34" charset="-122"/>
            </a:endParaRPr>
          </a:p>
          <a:p>
            <a:endParaRPr lang="en-US" altLang="zh-CN" sz="2400" dirty="0">
              <a:solidFill>
                <a:srgbClr val="333333"/>
              </a:solidFill>
              <a:latin typeface="微软雅黑" panose="020B0503020204020204" pitchFamily="34" charset="-122"/>
              <a:ea typeface="微软雅黑" panose="020B0503020204020204" pitchFamily="34" charset="-122"/>
            </a:endParaRPr>
          </a:p>
          <a:p>
            <a:r>
              <a:rPr lang="zh-CN" altLang="en-US" sz="2400" b="0" i="0" dirty="0">
                <a:solidFill>
                  <a:srgbClr val="333333"/>
                </a:solidFill>
                <a:effectLst/>
                <a:latin typeface="微软雅黑" panose="020B0503020204020204" pitchFamily="34" charset="-122"/>
                <a:ea typeface="微软雅黑" panose="020B0503020204020204" pitchFamily="34" charset="-122"/>
              </a:rPr>
              <a:t>概念</a:t>
            </a:r>
            <a:r>
              <a:rPr lang="en-US" altLang="zh-CN" sz="2400" b="0" i="0" dirty="0">
                <a:solidFill>
                  <a:srgbClr val="333333"/>
                </a:solidFill>
                <a:effectLst/>
                <a:latin typeface="微软雅黑" panose="020B0503020204020204" pitchFamily="34" charset="-122"/>
                <a:ea typeface="微软雅黑" panose="020B0503020204020204" pitchFamily="34" charset="-122"/>
              </a:rPr>
              <a:t>"Map</a:t>
            </a:r>
            <a:r>
              <a:rPr lang="zh-CN" altLang="en-US" sz="2400" b="0" i="0" dirty="0">
                <a:solidFill>
                  <a:srgbClr val="333333"/>
                </a:solidFill>
                <a:effectLst/>
                <a:latin typeface="微软雅黑" panose="020B0503020204020204" pitchFamily="34" charset="-122"/>
                <a:ea typeface="微软雅黑" panose="020B0503020204020204" pitchFamily="34" charset="-122"/>
              </a:rPr>
              <a:t>（映射）</a:t>
            </a:r>
            <a:r>
              <a:rPr lang="en-US" altLang="zh-CN" sz="2400" b="0" i="0" dirty="0">
                <a:solidFill>
                  <a:srgbClr val="333333"/>
                </a:solidFill>
                <a:effectLst/>
                <a:latin typeface="微软雅黑" panose="020B0503020204020204" pitchFamily="34" charset="-122"/>
                <a:ea typeface="微软雅黑" panose="020B0503020204020204" pitchFamily="34" charset="-122"/>
              </a:rPr>
              <a:t>"</a:t>
            </a:r>
            <a:r>
              <a:rPr lang="zh-CN" altLang="en-US" sz="2400" b="0" i="0" dirty="0">
                <a:solidFill>
                  <a:srgbClr val="333333"/>
                </a:solidFill>
                <a:effectLst/>
                <a:latin typeface="微软雅黑" panose="020B0503020204020204" pitchFamily="34" charset="-122"/>
                <a:ea typeface="微软雅黑" panose="020B0503020204020204" pitchFamily="34" charset="-122"/>
              </a:rPr>
              <a:t>和</a:t>
            </a:r>
            <a:r>
              <a:rPr lang="en-US" altLang="zh-CN" sz="2400" b="0" i="0" dirty="0">
                <a:solidFill>
                  <a:srgbClr val="333333"/>
                </a:solidFill>
                <a:effectLst/>
                <a:latin typeface="微软雅黑" panose="020B0503020204020204" pitchFamily="34" charset="-122"/>
                <a:ea typeface="微软雅黑" panose="020B0503020204020204" pitchFamily="34" charset="-122"/>
              </a:rPr>
              <a:t>"Reduce</a:t>
            </a:r>
            <a:r>
              <a:rPr lang="zh-CN" altLang="en-US" sz="2400" b="0" i="0" dirty="0">
                <a:solidFill>
                  <a:srgbClr val="333333"/>
                </a:solidFill>
                <a:effectLst/>
                <a:latin typeface="微软雅黑" panose="020B0503020204020204" pitchFamily="34" charset="-122"/>
                <a:ea typeface="微软雅黑" panose="020B0503020204020204" pitchFamily="34" charset="-122"/>
              </a:rPr>
              <a:t>（归约）</a:t>
            </a:r>
            <a:r>
              <a:rPr lang="en-US" altLang="zh-CN" sz="2400" b="0" i="0" dirty="0">
                <a:solidFill>
                  <a:srgbClr val="333333"/>
                </a:solidFill>
                <a:effectLst/>
                <a:latin typeface="微软雅黑" panose="020B0503020204020204" pitchFamily="34" charset="-122"/>
                <a:ea typeface="微软雅黑" panose="020B0503020204020204" pitchFamily="34" charset="-122"/>
              </a:rPr>
              <a:t>"</a:t>
            </a:r>
            <a:r>
              <a:rPr lang="zh-CN" altLang="en-US" sz="2400" b="0" i="0" dirty="0">
                <a:solidFill>
                  <a:srgbClr val="333333"/>
                </a:solidFill>
                <a:effectLst/>
                <a:latin typeface="微软雅黑" panose="020B0503020204020204" pitchFamily="34" charset="-122"/>
                <a:ea typeface="微软雅黑" panose="020B0503020204020204" pitchFamily="34" charset="-122"/>
              </a:rPr>
              <a:t>，是它们的主要思想，都是从</a:t>
            </a:r>
            <a:r>
              <a:rPr lang="zh-CN" altLang="en-US" sz="2400" b="0" i="0" dirty="0">
                <a:solidFill>
                  <a:srgbClr val="C00000"/>
                </a:solidFill>
                <a:effectLst/>
                <a:latin typeface="微软雅黑" panose="020B0503020204020204" pitchFamily="34" charset="-122"/>
                <a:ea typeface="微软雅黑" panose="020B0503020204020204" pitchFamily="34" charset="-122"/>
              </a:rPr>
              <a:t>函数式编程语言</a:t>
            </a:r>
            <a:r>
              <a:rPr lang="zh-CN" altLang="en-US" sz="2400" b="0" i="0" dirty="0">
                <a:solidFill>
                  <a:srgbClr val="333333"/>
                </a:solidFill>
                <a:effectLst/>
                <a:latin typeface="微软雅黑" panose="020B0503020204020204" pitchFamily="34" charset="-122"/>
                <a:ea typeface="微软雅黑" panose="020B0503020204020204" pitchFamily="34" charset="-122"/>
              </a:rPr>
              <a:t>里借来的，还有从矢量编程语言里借来的特性。</a:t>
            </a:r>
            <a:endParaRPr lang="zh-CN" altLang="en-US" sz="2400" dirty="0">
              <a:latin typeface="微软雅黑" panose="020B0503020204020204" pitchFamily="34" charset="-122"/>
              <a:ea typeface="微软雅黑" panose="020B0503020204020204" pitchFamily="34" charset="-122"/>
            </a:endParaRPr>
          </a:p>
        </p:txBody>
      </p:sp>
      <p:pic>
        <p:nvPicPr>
          <p:cNvPr id="2050" name="Picture 2" descr="Hadoop">
            <a:extLst>
              <a:ext uri="{FF2B5EF4-FFF2-40B4-BE49-F238E27FC236}">
                <a16:creationId xmlns:a16="http://schemas.microsoft.com/office/drawing/2014/main" id="{53E266B2-B654-9215-58D2-1BF201781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586" y="4845538"/>
            <a:ext cx="3367314" cy="26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13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94E5B-24E3-BD4A-95C0-1436B6712674}"/>
              </a:ext>
            </a:extLst>
          </p:cNvPr>
          <p:cNvSpPr>
            <a:spLocks noGrp="1"/>
          </p:cNvSpPr>
          <p:nvPr>
            <p:ph idx="1"/>
          </p:nvPr>
        </p:nvSpPr>
        <p:spPr>
          <a:xfrm>
            <a:off x="838200" y="1981200"/>
            <a:ext cx="6934200" cy="5334000"/>
          </a:xfrm>
        </p:spPr>
        <p:txBody>
          <a:bodyPr/>
          <a:lstStyle/>
          <a:p>
            <a:r>
              <a:rPr lang="en-US" dirty="0"/>
              <a:t>Based on the relational model of data</a:t>
            </a:r>
          </a:p>
          <a:p>
            <a:pPr lvl="1"/>
            <a:r>
              <a:rPr lang="en-US" dirty="0"/>
              <a:t>Organizes data into one or more tables</a:t>
            </a:r>
          </a:p>
          <a:p>
            <a:pPr lvl="1"/>
            <a:r>
              <a:rPr lang="en-US" dirty="0"/>
              <a:t>Rows are also called records or tuples</a:t>
            </a:r>
          </a:p>
          <a:p>
            <a:pPr lvl="1"/>
            <a:r>
              <a:rPr lang="en-US" dirty="0"/>
              <a:t>Columns are also called attributes</a:t>
            </a:r>
          </a:p>
          <a:p>
            <a:endParaRPr lang="en-CN" dirty="0"/>
          </a:p>
        </p:txBody>
      </p:sp>
      <p:sp>
        <p:nvSpPr>
          <p:cNvPr id="3" name="Title 2">
            <a:extLst>
              <a:ext uri="{FF2B5EF4-FFF2-40B4-BE49-F238E27FC236}">
                <a16:creationId xmlns:a16="http://schemas.microsoft.com/office/drawing/2014/main" id="{173DC72A-41E5-7945-9C22-5AB79DF8973C}"/>
              </a:ext>
            </a:extLst>
          </p:cNvPr>
          <p:cNvSpPr>
            <a:spLocks noGrp="1"/>
          </p:cNvSpPr>
          <p:nvPr>
            <p:ph type="title"/>
          </p:nvPr>
        </p:nvSpPr>
        <p:spPr/>
        <p:txBody>
          <a:bodyPr/>
          <a:lstStyle/>
          <a:p>
            <a:r>
              <a:rPr lang="en-US" altLang="zh-CN" dirty="0"/>
              <a:t>Relational Database</a:t>
            </a:r>
            <a:endParaRPr lang="en-CN" dirty="0"/>
          </a:p>
        </p:txBody>
      </p:sp>
      <p:grpSp>
        <p:nvGrpSpPr>
          <p:cNvPr id="19" name="Group 18">
            <a:extLst>
              <a:ext uri="{FF2B5EF4-FFF2-40B4-BE49-F238E27FC236}">
                <a16:creationId xmlns:a16="http://schemas.microsoft.com/office/drawing/2014/main" id="{AFAFAAB6-B1C5-8F4B-849D-926939414C40}"/>
              </a:ext>
            </a:extLst>
          </p:cNvPr>
          <p:cNvGrpSpPr/>
          <p:nvPr/>
        </p:nvGrpSpPr>
        <p:grpSpPr>
          <a:xfrm>
            <a:off x="7467600" y="1752600"/>
            <a:ext cx="6995633" cy="5935401"/>
            <a:chOff x="8382000" y="1231275"/>
            <a:chExt cx="5244240" cy="4449442"/>
          </a:xfrm>
        </p:grpSpPr>
        <p:sp>
          <p:nvSpPr>
            <p:cNvPr id="12" name="Line 31">
              <a:extLst>
                <a:ext uri="{FF2B5EF4-FFF2-40B4-BE49-F238E27FC236}">
                  <a16:creationId xmlns:a16="http://schemas.microsoft.com/office/drawing/2014/main" id="{B3BC43AB-72C5-CD49-A4F8-AB4633C0E492}"/>
                </a:ext>
              </a:extLst>
            </p:cNvPr>
            <p:cNvSpPr>
              <a:spLocks noChangeShapeType="1"/>
            </p:cNvSpPr>
            <p:nvPr/>
          </p:nvSpPr>
          <p:spPr bwMode="auto">
            <a:xfrm flipH="1">
              <a:off x="11608610" y="1588389"/>
              <a:ext cx="642938" cy="4786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3" name="Text Box 32">
              <a:extLst>
                <a:ext uri="{FF2B5EF4-FFF2-40B4-BE49-F238E27FC236}">
                  <a16:creationId xmlns:a16="http://schemas.microsoft.com/office/drawing/2014/main" id="{B1F90300-CE82-024A-B315-2B0A3FDD74F4}"/>
                </a:ext>
              </a:extLst>
            </p:cNvPr>
            <p:cNvSpPr txBox="1">
              <a:spLocks noChangeArrowheads="1"/>
            </p:cNvSpPr>
            <p:nvPr/>
          </p:nvSpPr>
          <p:spPr bwMode="auto">
            <a:xfrm>
              <a:off x="10768701" y="1231275"/>
              <a:ext cx="2322755" cy="3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400" dirty="0">
                  <a:latin typeface="Lato" panose="020F0502020204030203" pitchFamily="34" charset="77"/>
                </a:rPr>
                <a:t>Columns (Attributes)</a:t>
              </a:r>
              <a:endParaRPr lang="en-US" altLang="en-US" sz="1800" dirty="0">
                <a:latin typeface="Lato" panose="020F0502020204030203" pitchFamily="34" charset="77"/>
              </a:endParaRPr>
            </a:p>
          </p:txBody>
        </p:sp>
        <p:sp>
          <p:nvSpPr>
            <p:cNvPr id="14" name="Line 33">
              <a:extLst>
                <a:ext uri="{FF2B5EF4-FFF2-40B4-BE49-F238E27FC236}">
                  <a16:creationId xmlns:a16="http://schemas.microsoft.com/office/drawing/2014/main" id="{17B20785-DAFF-4444-9E4A-43F730DB65E3}"/>
                </a:ext>
              </a:extLst>
            </p:cNvPr>
            <p:cNvSpPr>
              <a:spLocks noChangeShapeType="1"/>
            </p:cNvSpPr>
            <p:nvPr/>
          </p:nvSpPr>
          <p:spPr bwMode="auto">
            <a:xfrm flipH="1">
              <a:off x="10872280" y="1585435"/>
              <a:ext cx="1132285" cy="4679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5" name="Text Box 38">
              <a:extLst>
                <a:ext uri="{FF2B5EF4-FFF2-40B4-BE49-F238E27FC236}">
                  <a16:creationId xmlns:a16="http://schemas.microsoft.com/office/drawing/2014/main" id="{A9B59270-3D69-0444-AD21-99F772A25B23}"/>
                </a:ext>
              </a:extLst>
            </p:cNvPr>
            <p:cNvSpPr txBox="1">
              <a:spLocks noChangeArrowheads="1"/>
            </p:cNvSpPr>
            <p:nvPr/>
          </p:nvSpPr>
          <p:spPr bwMode="auto">
            <a:xfrm>
              <a:off x="12601641" y="2595315"/>
              <a:ext cx="1024599" cy="62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400" dirty="0">
                  <a:latin typeface="Lato" panose="020F0502020204030203" pitchFamily="34" charset="77"/>
                </a:rPr>
                <a:t>Rows</a:t>
              </a:r>
            </a:p>
            <a:p>
              <a:r>
                <a:rPr lang="en-US" altLang="en-US" sz="2400" dirty="0">
                  <a:latin typeface="Lato" panose="020F0502020204030203" pitchFamily="34" charset="77"/>
                </a:rPr>
                <a:t>(Tuples)</a:t>
              </a:r>
            </a:p>
          </p:txBody>
        </p:sp>
        <p:sp>
          <p:nvSpPr>
            <p:cNvPr id="16" name="Line 39">
              <a:extLst>
                <a:ext uri="{FF2B5EF4-FFF2-40B4-BE49-F238E27FC236}">
                  <a16:creationId xmlns:a16="http://schemas.microsoft.com/office/drawing/2014/main" id="{0C021020-756B-BA40-985A-16E60CE388E2}"/>
                </a:ext>
              </a:extLst>
            </p:cNvPr>
            <p:cNvSpPr>
              <a:spLocks noChangeShapeType="1"/>
            </p:cNvSpPr>
            <p:nvPr/>
          </p:nvSpPr>
          <p:spPr bwMode="auto">
            <a:xfrm flipH="1" flipV="1">
              <a:off x="12178585" y="2567604"/>
              <a:ext cx="423056" cy="3460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7" name="Line 40">
              <a:extLst>
                <a:ext uri="{FF2B5EF4-FFF2-40B4-BE49-F238E27FC236}">
                  <a16:creationId xmlns:a16="http://schemas.microsoft.com/office/drawing/2014/main" id="{BA8BD5FF-D2DE-AD43-80A3-A224D6747150}"/>
                </a:ext>
              </a:extLst>
            </p:cNvPr>
            <p:cNvSpPr>
              <a:spLocks noChangeShapeType="1"/>
            </p:cNvSpPr>
            <p:nvPr/>
          </p:nvSpPr>
          <p:spPr bwMode="auto">
            <a:xfrm flipH="1">
              <a:off x="12178583" y="2892545"/>
              <a:ext cx="423058" cy="11054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pic>
          <p:nvPicPr>
            <p:cNvPr id="18" name="Graphic 17">
              <a:extLst>
                <a:ext uri="{FF2B5EF4-FFF2-40B4-BE49-F238E27FC236}">
                  <a16:creationId xmlns:a16="http://schemas.microsoft.com/office/drawing/2014/main" id="{44653960-2DB7-A643-84F2-6B540B81C73B}"/>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b="43026"/>
            <a:stretch/>
          </p:blipFill>
          <p:spPr>
            <a:xfrm>
              <a:off x="8382000" y="1981200"/>
              <a:ext cx="3869548" cy="3699517"/>
            </a:xfrm>
            <a:prstGeom prst="rect">
              <a:avLst/>
            </a:prstGeom>
          </p:spPr>
        </p:pic>
      </p:grpSp>
    </p:spTree>
    <p:extLst>
      <p:ext uri="{BB962C8B-B14F-4D97-AF65-F5344CB8AC3E}">
        <p14:creationId xmlns:p14="http://schemas.microsoft.com/office/powerpoint/2010/main" val="2833268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94E5B-24E3-BD4A-95C0-1436B6712674}"/>
              </a:ext>
            </a:extLst>
          </p:cNvPr>
          <p:cNvSpPr>
            <a:spLocks noGrp="1"/>
          </p:cNvSpPr>
          <p:nvPr>
            <p:ph idx="1"/>
          </p:nvPr>
        </p:nvSpPr>
        <p:spPr>
          <a:xfrm>
            <a:off x="838200" y="1981200"/>
            <a:ext cx="6934200" cy="5334000"/>
          </a:xfrm>
        </p:spPr>
        <p:txBody>
          <a:bodyPr/>
          <a:lstStyle/>
          <a:p>
            <a:r>
              <a:rPr lang="en-CN" dirty="0"/>
              <a:t>Each column stores a piece of data</a:t>
            </a:r>
          </a:p>
          <a:p>
            <a:endParaRPr lang="en-CN" dirty="0"/>
          </a:p>
          <a:p>
            <a:r>
              <a:rPr lang="en-CN" dirty="0"/>
              <a:t>One row represents a “known fact”:</a:t>
            </a:r>
          </a:p>
          <a:p>
            <a:pPr lvl="1"/>
            <a:r>
              <a:rPr lang="en-US" dirty="0">
                <a:solidFill>
                  <a:srgbClr val="A2424F"/>
                </a:solidFill>
              </a:rPr>
              <a:t>“Audrey Hepburn was born on 1929/05/04 and looked like this.”</a:t>
            </a:r>
          </a:p>
        </p:txBody>
      </p:sp>
      <p:sp>
        <p:nvSpPr>
          <p:cNvPr id="3" name="Title 2">
            <a:extLst>
              <a:ext uri="{FF2B5EF4-FFF2-40B4-BE49-F238E27FC236}">
                <a16:creationId xmlns:a16="http://schemas.microsoft.com/office/drawing/2014/main" id="{173DC72A-41E5-7945-9C22-5AB79DF8973C}"/>
              </a:ext>
            </a:extLst>
          </p:cNvPr>
          <p:cNvSpPr>
            <a:spLocks noGrp="1"/>
          </p:cNvSpPr>
          <p:nvPr>
            <p:ph type="title"/>
          </p:nvPr>
        </p:nvSpPr>
        <p:spPr/>
        <p:txBody>
          <a:bodyPr/>
          <a:lstStyle/>
          <a:p>
            <a:r>
              <a:rPr lang="en-US" altLang="zh-CN" dirty="0"/>
              <a:t>Relational Database</a:t>
            </a:r>
            <a:endParaRPr lang="en-CN" dirty="0"/>
          </a:p>
        </p:txBody>
      </p:sp>
      <p:graphicFrame>
        <p:nvGraphicFramePr>
          <p:cNvPr id="20" name="Table 20">
            <a:extLst>
              <a:ext uri="{FF2B5EF4-FFF2-40B4-BE49-F238E27FC236}">
                <a16:creationId xmlns:a16="http://schemas.microsoft.com/office/drawing/2014/main" id="{A17A6FD5-88E5-BC4F-A7D2-C31BFB9BBF10}"/>
              </a:ext>
            </a:extLst>
          </p:cNvPr>
          <p:cNvGraphicFramePr>
            <a:graphicFrameLocks noGrp="1"/>
          </p:cNvGraphicFramePr>
          <p:nvPr/>
        </p:nvGraphicFramePr>
        <p:xfrm>
          <a:off x="7742784" y="1981200"/>
          <a:ext cx="6049416" cy="2406021"/>
        </p:xfrm>
        <a:graphic>
          <a:graphicData uri="http://schemas.openxmlformats.org/drawingml/2006/table">
            <a:tbl>
              <a:tblPr firstRow="1" bandRow="1">
                <a:tableStyleId>{9D7B26C5-4107-4FEC-AEDC-1716B250A1EF}</a:tableStyleId>
              </a:tblPr>
              <a:tblGrid>
                <a:gridCol w="1335883">
                  <a:extLst>
                    <a:ext uri="{9D8B030D-6E8A-4147-A177-3AD203B41FA5}">
                      <a16:colId xmlns:a16="http://schemas.microsoft.com/office/drawing/2014/main" val="1382249486"/>
                    </a:ext>
                  </a:extLst>
                </a:gridCol>
                <a:gridCol w="1421010">
                  <a:extLst>
                    <a:ext uri="{9D8B030D-6E8A-4147-A177-3AD203B41FA5}">
                      <a16:colId xmlns:a16="http://schemas.microsoft.com/office/drawing/2014/main" val="1777181171"/>
                    </a:ext>
                  </a:extLst>
                </a:gridCol>
                <a:gridCol w="1600200">
                  <a:extLst>
                    <a:ext uri="{9D8B030D-6E8A-4147-A177-3AD203B41FA5}">
                      <a16:colId xmlns:a16="http://schemas.microsoft.com/office/drawing/2014/main" val="3547802066"/>
                    </a:ext>
                  </a:extLst>
                </a:gridCol>
                <a:gridCol w="1692323">
                  <a:extLst>
                    <a:ext uri="{9D8B030D-6E8A-4147-A177-3AD203B41FA5}">
                      <a16:colId xmlns:a16="http://schemas.microsoft.com/office/drawing/2014/main" val="1216852472"/>
                    </a:ext>
                  </a:extLst>
                </a:gridCol>
              </a:tblGrid>
              <a:tr h="812581">
                <a:tc>
                  <a:txBody>
                    <a:bodyPr/>
                    <a:lstStyle/>
                    <a:p>
                      <a:r>
                        <a:rPr lang="en-CN" sz="2000" b="1" dirty="0">
                          <a:solidFill>
                            <a:srgbClr val="A2424F"/>
                          </a:solidFill>
                        </a:rPr>
                        <a:t>Surname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rPr>
                        <a:t>Firstname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rPr>
                        <a:t>Birthdate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latin typeface="Lato" panose="020F0502020204030203" pitchFamily="34" charset="77"/>
                        </a:rPr>
                        <a:t>Picture</a:t>
                      </a:r>
                    </a:p>
                  </a:txBody>
                  <a:tcPr/>
                </a:tc>
                <a:extLst>
                  <a:ext uri="{0D108BD9-81ED-4DB2-BD59-A6C34878D82A}">
                    <a16:rowId xmlns:a16="http://schemas.microsoft.com/office/drawing/2014/main" val="1316890880"/>
                  </a:ext>
                </a:extLst>
              </a:tr>
              <a:tr h="1593440">
                <a:tc>
                  <a:txBody>
                    <a:bodyPr/>
                    <a:lstStyle/>
                    <a:p>
                      <a:r>
                        <a:rPr lang="fr-FR" sz="2000" b="0" dirty="0">
                          <a:solidFill>
                            <a:srgbClr val="000000"/>
                          </a:solidFill>
                        </a:rPr>
                        <a:t>Hepburn</a:t>
                      </a:r>
                      <a:endParaRPr lang="en-CN" sz="2000" b="0" dirty="0">
                        <a:latin typeface="Lato" panose="020F0502020204030203" pitchFamily="34" charset="77"/>
                      </a:endParaRPr>
                    </a:p>
                  </a:txBody>
                  <a:tcPr/>
                </a:tc>
                <a:tc>
                  <a:txBody>
                    <a:bodyPr/>
                    <a:lstStyle/>
                    <a:p>
                      <a:r>
                        <a:rPr lang="fr-FR" sz="2000" b="0" dirty="0">
                          <a:solidFill>
                            <a:srgbClr val="000000"/>
                          </a:solidFill>
                        </a:rPr>
                        <a:t>Audrey</a:t>
                      </a:r>
                      <a:endParaRPr lang="en-CN" sz="2000" b="0" dirty="0">
                        <a:latin typeface="Lato" panose="020F0502020204030203" pitchFamily="34" charset="77"/>
                      </a:endParaRPr>
                    </a:p>
                  </a:txBody>
                  <a:tcPr/>
                </a:tc>
                <a:tc>
                  <a:txBody>
                    <a:bodyPr/>
                    <a:lstStyle/>
                    <a:p>
                      <a:r>
                        <a:rPr lang="fr-FR" sz="2000" b="0" dirty="0">
                          <a:solidFill>
                            <a:srgbClr val="000000"/>
                          </a:solidFill>
                        </a:rPr>
                        <a:t>4-May-1929</a:t>
                      </a:r>
                      <a:endParaRPr lang="en-CN" sz="2000" b="0" dirty="0">
                        <a:latin typeface="Lato" panose="020F0502020204030203" pitchFamily="34" charset="77"/>
                      </a:endParaRPr>
                    </a:p>
                  </a:txBody>
                  <a:tcPr/>
                </a:tc>
                <a:tc>
                  <a:txBody>
                    <a:bodyPr/>
                    <a:lstStyle/>
                    <a:p>
                      <a:endParaRPr lang="en-CN" sz="2000" b="0" dirty="0">
                        <a:latin typeface="Lato" panose="020F0502020204030203" pitchFamily="34" charset="77"/>
                      </a:endParaRPr>
                    </a:p>
                  </a:txBody>
                  <a:tcPr/>
                </a:tc>
                <a:extLst>
                  <a:ext uri="{0D108BD9-81ED-4DB2-BD59-A6C34878D82A}">
                    <a16:rowId xmlns:a16="http://schemas.microsoft.com/office/drawing/2014/main" val="1697441574"/>
                  </a:ext>
                </a:extLst>
              </a:tr>
            </a:tbl>
          </a:graphicData>
        </a:graphic>
      </p:graphicFrame>
      <p:pic>
        <p:nvPicPr>
          <p:cNvPr id="21" name="Image 12" descr="Audrey_Hepburn_Public_Domain_3.jpg">
            <a:extLst>
              <a:ext uri="{FF2B5EF4-FFF2-40B4-BE49-F238E27FC236}">
                <a16:creationId xmlns:a16="http://schemas.microsoft.com/office/drawing/2014/main" id="{699FD9D3-ADB9-A248-8BE7-04FA77BF33B7}"/>
              </a:ext>
            </a:extLst>
          </p:cNvPr>
          <p:cNvPicPr>
            <a:picLocks noChangeAspect="1"/>
          </p:cNvPicPr>
          <p:nvPr/>
        </p:nvPicPr>
        <p:blipFill>
          <a:blip r:embed="rId3" cstate="print"/>
          <a:stretch>
            <a:fillRect/>
          </a:stretch>
        </p:blipFill>
        <p:spPr>
          <a:xfrm>
            <a:off x="12192000" y="2839923"/>
            <a:ext cx="1200887" cy="1474578"/>
          </a:xfrm>
          <a:prstGeom prst="rect">
            <a:avLst/>
          </a:prstGeom>
        </p:spPr>
      </p:pic>
    </p:spTree>
    <p:extLst>
      <p:ext uri="{BB962C8B-B14F-4D97-AF65-F5344CB8AC3E}">
        <p14:creationId xmlns:p14="http://schemas.microsoft.com/office/powerpoint/2010/main" val="113638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94E5B-24E3-BD4A-95C0-1436B6712674}"/>
              </a:ext>
            </a:extLst>
          </p:cNvPr>
          <p:cNvSpPr>
            <a:spLocks noGrp="1"/>
          </p:cNvSpPr>
          <p:nvPr>
            <p:ph idx="1"/>
          </p:nvPr>
        </p:nvSpPr>
        <p:spPr>
          <a:xfrm>
            <a:off x="838200" y="1981200"/>
            <a:ext cx="6934200" cy="5334000"/>
          </a:xfrm>
        </p:spPr>
        <p:txBody>
          <a:bodyPr/>
          <a:lstStyle/>
          <a:p>
            <a:r>
              <a:rPr lang="en-CN" dirty="0"/>
              <a:t>Each column stores a piece of data</a:t>
            </a:r>
          </a:p>
          <a:p>
            <a:endParaRPr lang="en-CN" dirty="0"/>
          </a:p>
          <a:p>
            <a:r>
              <a:rPr lang="en-CN" dirty="0"/>
              <a:t>One row represents a “known fact”:</a:t>
            </a:r>
          </a:p>
          <a:p>
            <a:pPr lvl="1"/>
            <a:r>
              <a:rPr lang="en-US" dirty="0">
                <a:solidFill>
                  <a:srgbClr val="A2424F"/>
                </a:solidFill>
              </a:rPr>
              <a:t>“Audrey Hepburn was born on 1929/05/04 and looked like this.”</a:t>
            </a:r>
          </a:p>
          <a:p>
            <a:pPr lvl="1"/>
            <a:endParaRPr lang="en-US" dirty="0">
              <a:solidFill>
                <a:srgbClr val="A2424F"/>
              </a:solidFill>
            </a:endParaRPr>
          </a:p>
          <a:p>
            <a:r>
              <a:rPr lang="en-US" dirty="0"/>
              <a:t>All the pieces of data in a row are </a:t>
            </a:r>
            <a:r>
              <a:rPr lang="en-US" u="sng" dirty="0"/>
              <a:t>related</a:t>
            </a:r>
            <a:r>
              <a:rPr lang="en-US" dirty="0"/>
              <a:t>, hence "</a:t>
            </a:r>
            <a:r>
              <a:rPr lang="en-US" b="1" dirty="0">
                <a:solidFill>
                  <a:srgbClr val="A2424F"/>
                </a:solidFill>
              </a:rPr>
              <a:t>relational</a:t>
            </a:r>
            <a:r>
              <a:rPr lang="en-US" dirty="0"/>
              <a:t>".</a:t>
            </a:r>
          </a:p>
          <a:p>
            <a:endParaRPr lang="en-CN" dirty="0">
              <a:solidFill>
                <a:srgbClr val="A2424F"/>
              </a:solidFill>
            </a:endParaRPr>
          </a:p>
        </p:txBody>
      </p:sp>
      <p:sp>
        <p:nvSpPr>
          <p:cNvPr id="3" name="Title 2">
            <a:extLst>
              <a:ext uri="{FF2B5EF4-FFF2-40B4-BE49-F238E27FC236}">
                <a16:creationId xmlns:a16="http://schemas.microsoft.com/office/drawing/2014/main" id="{173DC72A-41E5-7945-9C22-5AB79DF8973C}"/>
              </a:ext>
            </a:extLst>
          </p:cNvPr>
          <p:cNvSpPr>
            <a:spLocks noGrp="1"/>
          </p:cNvSpPr>
          <p:nvPr>
            <p:ph type="title"/>
          </p:nvPr>
        </p:nvSpPr>
        <p:spPr/>
        <p:txBody>
          <a:bodyPr/>
          <a:lstStyle/>
          <a:p>
            <a:r>
              <a:rPr lang="en-US" altLang="zh-CN" dirty="0"/>
              <a:t>Relational Database</a:t>
            </a:r>
            <a:endParaRPr lang="en-CN" dirty="0"/>
          </a:p>
        </p:txBody>
      </p:sp>
      <p:graphicFrame>
        <p:nvGraphicFramePr>
          <p:cNvPr id="20" name="Table 20">
            <a:extLst>
              <a:ext uri="{FF2B5EF4-FFF2-40B4-BE49-F238E27FC236}">
                <a16:creationId xmlns:a16="http://schemas.microsoft.com/office/drawing/2014/main" id="{A17A6FD5-88E5-BC4F-A7D2-C31BFB9BBF10}"/>
              </a:ext>
            </a:extLst>
          </p:cNvPr>
          <p:cNvGraphicFramePr>
            <a:graphicFrameLocks noGrp="1"/>
          </p:cNvGraphicFramePr>
          <p:nvPr>
            <p:extLst>
              <p:ext uri="{D42A27DB-BD31-4B8C-83A1-F6EECF244321}">
                <p14:modId xmlns:p14="http://schemas.microsoft.com/office/powerpoint/2010/main" val="4238153713"/>
              </p:ext>
            </p:extLst>
          </p:nvPr>
        </p:nvGraphicFramePr>
        <p:xfrm>
          <a:off x="7742784" y="1981200"/>
          <a:ext cx="6049416" cy="2406021"/>
        </p:xfrm>
        <a:graphic>
          <a:graphicData uri="http://schemas.openxmlformats.org/drawingml/2006/table">
            <a:tbl>
              <a:tblPr firstRow="1" bandRow="1">
                <a:tableStyleId>{9D7B26C5-4107-4FEC-AEDC-1716B250A1EF}</a:tableStyleId>
              </a:tblPr>
              <a:tblGrid>
                <a:gridCol w="1335883">
                  <a:extLst>
                    <a:ext uri="{9D8B030D-6E8A-4147-A177-3AD203B41FA5}">
                      <a16:colId xmlns:a16="http://schemas.microsoft.com/office/drawing/2014/main" val="1382249486"/>
                    </a:ext>
                  </a:extLst>
                </a:gridCol>
                <a:gridCol w="1421010">
                  <a:extLst>
                    <a:ext uri="{9D8B030D-6E8A-4147-A177-3AD203B41FA5}">
                      <a16:colId xmlns:a16="http://schemas.microsoft.com/office/drawing/2014/main" val="1777181171"/>
                    </a:ext>
                  </a:extLst>
                </a:gridCol>
                <a:gridCol w="1600200">
                  <a:extLst>
                    <a:ext uri="{9D8B030D-6E8A-4147-A177-3AD203B41FA5}">
                      <a16:colId xmlns:a16="http://schemas.microsoft.com/office/drawing/2014/main" val="3547802066"/>
                    </a:ext>
                  </a:extLst>
                </a:gridCol>
                <a:gridCol w="1692323">
                  <a:extLst>
                    <a:ext uri="{9D8B030D-6E8A-4147-A177-3AD203B41FA5}">
                      <a16:colId xmlns:a16="http://schemas.microsoft.com/office/drawing/2014/main" val="1216852472"/>
                    </a:ext>
                  </a:extLst>
                </a:gridCol>
              </a:tblGrid>
              <a:tr h="812581">
                <a:tc>
                  <a:txBody>
                    <a:bodyPr/>
                    <a:lstStyle/>
                    <a:p>
                      <a:r>
                        <a:rPr lang="en-CN" sz="2000" b="1" dirty="0">
                          <a:solidFill>
                            <a:srgbClr val="A2424F"/>
                          </a:solidFill>
                        </a:rPr>
                        <a:t>Surname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rPr>
                        <a:t>Firstname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rPr>
                        <a:t>Birthdate</a:t>
                      </a:r>
                      <a:endParaRPr lang="en-CN" sz="2000" b="1" dirty="0">
                        <a:solidFill>
                          <a:srgbClr val="A2424F"/>
                        </a:solidFill>
                        <a:latin typeface="Lato" panose="020F0502020204030203" pitchFamily="34" charset="77"/>
                      </a:endParaRPr>
                    </a:p>
                  </a:txBody>
                  <a:tcPr/>
                </a:tc>
                <a:tc>
                  <a:txBody>
                    <a:bodyPr/>
                    <a:lstStyle/>
                    <a:p>
                      <a:r>
                        <a:rPr lang="en-CN" sz="2000" b="1" dirty="0">
                          <a:solidFill>
                            <a:srgbClr val="A2424F"/>
                          </a:solidFill>
                          <a:latin typeface="Lato" panose="020F0502020204030203" pitchFamily="34" charset="77"/>
                        </a:rPr>
                        <a:t>Picture</a:t>
                      </a:r>
                    </a:p>
                  </a:txBody>
                  <a:tcPr/>
                </a:tc>
                <a:extLst>
                  <a:ext uri="{0D108BD9-81ED-4DB2-BD59-A6C34878D82A}">
                    <a16:rowId xmlns:a16="http://schemas.microsoft.com/office/drawing/2014/main" val="1316890880"/>
                  </a:ext>
                </a:extLst>
              </a:tr>
              <a:tr h="1593440">
                <a:tc>
                  <a:txBody>
                    <a:bodyPr/>
                    <a:lstStyle/>
                    <a:p>
                      <a:r>
                        <a:rPr lang="fr-FR" sz="2000" b="0" dirty="0">
                          <a:solidFill>
                            <a:srgbClr val="000000"/>
                          </a:solidFill>
                        </a:rPr>
                        <a:t>Hepburn</a:t>
                      </a:r>
                      <a:endParaRPr lang="en-CN" sz="2000" b="0" dirty="0">
                        <a:latin typeface="Lato" panose="020F0502020204030203" pitchFamily="34" charset="77"/>
                      </a:endParaRPr>
                    </a:p>
                  </a:txBody>
                  <a:tcPr/>
                </a:tc>
                <a:tc>
                  <a:txBody>
                    <a:bodyPr/>
                    <a:lstStyle/>
                    <a:p>
                      <a:r>
                        <a:rPr lang="fr-FR" sz="2000" b="0" dirty="0">
                          <a:solidFill>
                            <a:srgbClr val="000000"/>
                          </a:solidFill>
                        </a:rPr>
                        <a:t>Audrey</a:t>
                      </a:r>
                      <a:endParaRPr lang="en-CN" sz="2000" b="0" dirty="0">
                        <a:latin typeface="Lato" panose="020F0502020204030203" pitchFamily="34" charset="77"/>
                      </a:endParaRPr>
                    </a:p>
                  </a:txBody>
                  <a:tcPr/>
                </a:tc>
                <a:tc>
                  <a:txBody>
                    <a:bodyPr/>
                    <a:lstStyle/>
                    <a:p>
                      <a:r>
                        <a:rPr lang="fr-FR" sz="2000" b="0" dirty="0">
                          <a:solidFill>
                            <a:srgbClr val="000000"/>
                          </a:solidFill>
                        </a:rPr>
                        <a:t>4-May-1929</a:t>
                      </a:r>
                      <a:endParaRPr lang="en-CN" sz="2000" b="0" dirty="0">
                        <a:latin typeface="Lato" panose="020F0502020204030203" pitchFamily="34" charset="77"/>
                      </a:endParaRPr>
                    </a:p>
                  </a:txBody>
                  <a:tcPr/>
                </a:tc>
                <a:tc>
                  <a:txBody>
                    <a:bodyPr/>
                    <a:lstStyle/>
                    <a:p>
                      <a:endParaRPr lang="en-CN" sz="2000" b="0" dirty="0">
                        <a:latin typeface="Lato" panose="020F0502020204030203" pitchFamily="34" charset="77"/>
                      </a:endParaRPr>
                    </a:p>
                  </a:txBody>
                  <a:tcPr/>
                </a:tc>
                <a:extLst>
                  <a:ext uri="{0D108BD9-81ED-4DB2-BD59-A6C34878D82A}">
                    <a16:rowId xmlns:a16="http://schemas.microsoft.com/office/drawing/2014/main" val="1697441574"/>
                  </a:ext>
                </a:extLst>
              </a:tr>
            </a:tbl>
          </a:graphicData>
        </a:graphic>
      </p:graphicFrame>
      <p:pic>
        <p:nvPicPr>
          <p:cNvPr id="21" name="Image 12" descr="Audrey_Hepburn_Public_Domain_3.jpg">
            <a:extLst>
              <a:ext uri="{FF2B5EF4-FFF2-40B4-BE49-F238E27FC236}">
                <a16:creationId xmlns:a16="http://schemas.microsoft.com/office/drawing/2014/main" id="{699FD9D3-ADB9-A248-8BE7-04FA77BF33B7}"/>
              </a:ext>
            </a:extLst>
          </p:cNvPr>
          <p:cNvPicPr>
            <a:picLocks noChangeAspect="1"/>
          </p:cNvPicPr>
          <p:nvPr/>
        </p:nvPicPr>
        <p:blipFill>
          <a:blip r:embed="rId3" cstate="print"/>
          <a:stretch>
            <a:fillRect/>
          </a:stretch>
        </p:blipFill>
        <p:spPr>
          <a:xfrm>
            <a:off x="12192000" y="2839923"/>
            <a:ext cx="1200887" cy="1474578"/>
          </a:xfrm>
          <a:prstGeom prst="rect">
            <a:avLst/>
          </a:prstGeom>
        </p:spPr>
      </p:pic>
      <p:pic>
        <p:nvPicPr>
          <p:cNvPr id="22" name="Image 17" descr="hepburn.png">
            <a:extLst>
              <a:ext uri="{FF2B5EF4-FFF2-40B4-BE49-F238E27FC236}">
                <a16:creationId xmlns:a16="http://schemas.microsoft.com/office/drawing/2014/main" id="{CD8D33D6-C6A5-084A-9802-EB07A5EA861C}"/>
              </a:ext>
            </a:extLst>
          </p:cNvPr>
          <p:cNvPicPr>
            <a:picLocks noChangeAspect="1"/>
          </p:cNvPicPr>
          <p:nvPr/>
        </p:nvPicPr>
        <p:blipFill>
          <a:blip r:embed="rId4" cstate="print"/>
          <a:stretch>
            <a:fillRect/>
          </a:stretch>
        </p:blipFill>
        <p:spPr>
          <a:xfrm>
            <a:off x="10210800" y="5029200"/>
            <a:ext cx="889468" cy="2682827"/>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E601362F-3E6B-A842-8322-9F6089BDFA31}"/>
              </a:ext>
            </a:extLst>
          </p:cNvPr>
          <p:cNvCxnSpPr>
            <a:cxnSpLocks/>
          </p:cNvCxnSpPr>
          <p:nvPr/>
        </p:nvCxnSpPr>
        <p:spPr bwMode="auto">
          <a:xfrm>
            <a:off x="8305800" y="3280227"/>
            <a:ext cx="1905000" cy="2053773"/>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3" name="Straight Arrow Connector 22">
            <a:extLst>
              <a:ext uri="{FF2B5EF4-FFF2-40B4-BE49-F238E27FC236}">
                <a16:creationId xmlns:a16="http://schemas.microsoft.com/office/drawing/2014/main" id="{A147B214-2E4B-3A4E-9768-E44AB7456BF0}"/>
              </a:ext>
            </a:extLst>
          </p:cNvPr>
          <p:cNvCxnSpPr>
            <a:cxnSpLocks/>
          </p:cNvCxnSpPr>
          <p:nvPr/>
        </p:nvCxnSpPr>
        <p:spPr bwMode="auto">
          <a:xfrm>
            <a:off x="9617869" y="3227294"/>
            <a:ext cx="821531" cy="1745522"/>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4" name="Straight Arrow Connector 23">
            <a:extLst>
              <a:ext uri="{FF2B5EF4-FFF2-40B4-BE49-F238E27FC236}">
                <a16:creationId xmlns:a16="http://schemas.microsoft.com/office/drawing/2014/main" id="{2C7A3367-9E14-D749-BD8C-AABC42F8C53E}"/>
              </a:ext>
            </a:extLst>
          </p:cNvPr>
          <p:cNvCxnSpPr>
            <a:cxnSpLocks/>
          </p:cNvCxnSpPr>
          <p:nvPr/>
        </p:nvCxnSpPr>
        <p:spPr bwMode="auto">
          <a:xfrm flipH="1">
            <a:off x="10972800" y="3280227"/>
            <a:ext cx="381000" cy="1544097"/>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5" name="Straight Arrow Connector 24">
            <a:extLst>
              <a:ext uri="{FF2B5EF4-FFF2-40B4-BE49-F238E27FC236}">
                <a16:creationId xmlns:a16="http://schemas.microsoft.com/office/drawing/2014/main" id="{7D2040B5-91D4-A445-8CC0-6126E935589F}"/>
              </a:ext>
            </a:extLst>
          </p:cNvPr>
          <p:cNvCxnSpPr>
            <a:cxnSpLocks/>
          </p:cNvCxnSpPr>
          <p:nvPr/>
        </p:nvCxnSpPr>
        <p:spPr bwMode="auto">
          <a:xfrm flipH="1">
            <a:off x="11277600" y="4314501"/>
            <a:ext cx="1447800" cy="931443"/>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spTree>
    <p:extLst>
      <p:ext uri="{BB962C8B-B14F-4D97-AF65-F5344CB8AC3E}">
        <p14:creationId xmlns:p14="http://schemas.microsoft.com/office/powerpoint/2010/main" val="20369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F3E91-052E-144F-A75C-ED8C46027E69}"/>
              </a:ext>
            </a:extLst>
          </p:cNvPr>
          <p:cNvSpPr>
            <a:spLocks noGrp="1"/>
          </p:cNvSpPr>
          <p:nvPr>
            <p:ph idx="1"/>
          </p:nvPr>
        </p:nvSpPr>
        <p:spPr/>
        <p:txBody>
          <a:bodyPr/>
          <a:lstStyle/>
          <a:p>
            <a:r>
              <a:rPr lang="en-US" altLang="zh-CN" dirty="0"/>
              <a:t>But Codd’s “big idea”</a:t>
            </a:r>
          </a:p>
          <a:p>
            <a:pPr lvl="1"/>
            <a:r>
              <a:rPr lang="en-US" altLang="zh-CN" dirty="0"/>
              <a:t>You could operate on the relations and get new sets</a:t>
            </a:r>
          </a:p>
          <a:p>
            <a:r>
              <a:rPr lang="en-US" altLang="zh-CN" dirty="0">
                <a:solidFill>
                  <a:srgbClr val="C00000"/>
                </a:solidFill>
              </a:rPr>
              <a:t>Relational Algebra</a:t>
            </a:r>
          </a:p>
          <a:p>
            <a:pPr lvl="1"/>
            <a:r>
              <a:rPr lang="en-US" altLang="zh-CN" dirty="0"/>
              <a:t>Theoretical foundation for relational databases</a:t>
            </a:r>
          </a:p>
          <a:p>
            <a:pPr lvl="2"/>
            <a:endParaRPr lang="zh-CN" altLang="en-US" dirty="0"/>
          </a:p>
          <a:p>
            <a:endParaRPr lang="en-CN" dirty="0"/>
          </a:p>
        </p:txBody>
      </p:sp>
      <p:sp>
        <p:nvSpPr>
          <p:cNvPr id="3" name="Title 2">
            <a:extLst>
              <a:ext uri="{FF2B5EF4-FFF2-40B4-BE49-F238E27FC236}">
                <a16:creationId xmlns:a16="http://schemas.microsoft.com/office/drawing/2014/main" id="{BD159700-AFE8-8B40-BA1B-0A1A60ECA5BA}"/>
              </a:ext>
            </a:extLst>
          </p:cNvPr>
          <p:cNvSpPr>
            <a:spLocks noGrp="1"/>
          </p:cNvSpPr>
          <p:nvPr>
            <p:ph type="title"/>
          </p:nvPr>
        </p:nvSpPr>
        <p:spPr/>
        <p:txBody>
          <a:bodyPr/>
          <a:lstStyle/>
          <a:p>
            <a:r>
              <a:rPr lang="en-US" altLang="zh-CN" dirty="0"/>
              <a:t>Relational Database</a:t>
            </a:r>
            <a:endParaRPr lang="en-CN" dirty="0"/>
          </a:p>
        </p:txBody>
      </p:sp>
      <p:sp>
        <p:nvSpPr>
          <p:cNvPr id="4" name="Rectangle 1">
            <a:extLst>
              <a:ext uri="{FF2B5EF4-FFF2-40B4-BE49-F238E27FC236}">
                <a16:creationId xmlns:a16="http://schemas.microsoft.com/office/drawing/2014/main" id="{836E8068-DE93-AC4B-B196-133122F27A83}"/>
              </a:ext>
            </a:extLst>
          </p:cNvPr>
          <p:cNvSpPr/>
          <p:nvPr/>
        </p:nvSpPr>
        <p:spPr bwMode="auto">
          <a:xfrm>
            <a:off x="1718080" y="4873474"/>
            <a:ext cx="892659" cy="1004241"/>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dirty="0">
              <a:ln>
                <a:noFill/>
              </a:ln>
              <a:solidFill>
                <a:srgbClr val="FFFFFF"/>
              </a:solidFill>
              <a:effectLst/>
              <a:uLnTx/>
              <a:uFillTx/>
              <a:latin typeface="Times New Roman" pitchFamily="18" charset="0"/>
              <a:cs typeface="Arial"/>
            </a:endParaRPr>
          </a:p>
        </p:txBody>
      </p:sp>
      <p:sp>
        <p:nvSpPr>
          <p:cNvPr id="5" name="Rectangle 6">
            <a:extLst>
              <a:ext uri="{FF2B5EF4-FFF2-40B4-BE49-F238E27FC236}">
                <a16:creationId xmlns:a16="http://schemas.microsoft.com/office/drawing/2014/main" id="{295F58D3-272A-4148-86CE-37E9F34B86D0}"/>
              </a:ext>
            </a:extLst>
          </p:cNvPr>
          <p:cNvSpPr/>
          <p:nvPr/>
        </p:nvSpPr>
        <p:spPr bwMode="auto">
          <a:xfrm>
            <a:off x="1718080" y="4959593"/>
            <a:ext cx="892659" cy="167374"/>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6" name="Rectangle 7">
            <a:extLst>
              <a:ext uri="{FF2B5EF4-FFF2-40B4-BE49-F238E27FC236}">
                <a16:creationId xmlns:a16="http://schemas.microsoft.com/office/drawing/2014/main" id="{004B1D30-C861-C240-8341-8C6AA99ADE07}"/>
              </a:ext>
            </a:extLst>
          </p:cNvPr>
          <p:cNvSpPr/>
          <p:nvPr/>
        </p:nvSpPr>
        <p:spPr bwMode="auto">
          <a:xfrm>
            <a:off x="1718080" y="5375594"/>
            <a:ext cx="892659" cy="39053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7" name="Rectangle 2">
            <a:extLst>
              <a:ext uri="{FF2B5EF4-FFF2-40B4-BE49-F238E27FC236}">
                <a16:creationId xmlns:a16="http://schemas.microsoft.com/office/drawing/2014/main" id="{792E4D69-F8E3-9F42-9A21-81FC6618B0F8}"/>
              </a:ext>
            </a:extLst>
          </p:cNvPr>
          <p:cNvSpPr/>
          <p:nvPr/>
        </p:nvSpPr>
        <p:spPr bwMode="auto">
          <a:xfrm>
            <a:off x="6086775" y="5180341"/>
            <a:ext cx="948450" cy="730991"/>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8" name="Rectangle 4">
            <a:extLst>
              <a:ext uri="{FF2B5EF4-FFF2-40B4-BE49-F238E27FC236}">
                <a16:creationId xmlns:a16="http://schemas.microsoft.com/office/drawing/2014/main" id="{2E7DE994-9766-E949-902F-4FA507AE1D59}"/>
              </a:ext>
            </a:extLst>
          </p:cNvPr>
          <p:cNvSpPr/>
          <p:nvPr/>
        </p:nvSpPr>
        <p:spPr bwMode="auto">
          <a:xfrm>
            <a:off x="10776177" y="4339908"/>
            <a:ext cx="613703" cy="892659"/>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9" name="Rectangle 5">
            <a:extLst>
              <a:ext uri="{FF2B5EF4-FFF2-40B4-BE49-F238E27FC236}">
                <a16:creationId xmlns:a16="http://schemas.microsoft.com/office/drawing/2014/main" id="{2C05D13F-9DBA-A943-897B-93E98A77BC9E}"/>
              </a:ext>
            </a:extLst>
          </p:cNvPr>
          <p:cNvSpPr/>
          <p:nvPr/>
        </p:nvSpPr>
        <p:spPr bwMode="auto">
          <a:xfrm>
            <a:off x="11555627" y="4209168"/>
            <a:ext cx="1171614" cy="1227406"/>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grpSp>
        <p:nvGrpSpPr>
          <p:cNvPr id="10" name="Groupe 10">
            <a:extLst>
              <a:ext uri="{FF2B5EF4-FFF2-40B4-BE49-F238E27FC236}">
                <a16:creationId xmlns:a16="http://schemas.microsoft.com/office/drawing/2014/main" id="{A3540041-5819-1F43-B95B-01A355B6AF69}"/>
              </a:ext>
            </a:extLst>
          </p:cNvPr>
          <p:cNvGrpSpPr/>
          <p:nvPr/>
        </p:nvGrpSpPr>
        <p:grpSpPr>
          <a:xfrm>
            <a:off x="11083028" y="5870066"/>
            <a:ext cx="1394779" cy="892659"/>
            <a:chOff x="5500694" y="3857628"/>
            <a:chExt cx="1785950" cy="1143008"/>
          </a:xfrm>
        </p:grpSpPr>
        <p:sp>
          <p:nvSpPr>
            <p:cNvPr id="11" name="Rectangle 8">
              <a:extLst>
                <a:ext uri="{FF2B5EF4-FFF2-40B4-BE49-F238E27FC236}">
                  <a16:creationId xmlns:a16="http://schemas.microsoft.com/office/drawing/2014/main" id="{427A991F-68E0-074A-A0A9-7B734133D247}"/>
                </a:ext>
              </a:extLst>
            </p:cNvPr>
            <p:cNvSpPr/>
            <p:nvPr/>
          </p:nvSpPr>
          <p:spPr bwMode="auto">
            <a:xfrm>
              <a:off x="5500694" y="3857628"/>
              <a:ext cx="785818" cy="1143008"/>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dirty="0">
                <a:ln>
                  <a:noFill/>
                </a:ln>
                <a:solidFill>
                  <a:srgbClr val="FFFFFF"/>
                </a:solidFill>
                <a:effectLst/>
                <a:uLnTx/>
                <a:uFillTx/>
                <a:latin typeface="Times New Roman" pitchFamily="18" charset="0"/>
                <a:cs typeface="Arial"/>
              </a:endParaRPr>
            </a:p>
          </p:txBody>
        </p:sp>
        <p:sp>
          <p:nvSpPr>
            <p:cNvPr id="12" name="Rectangle 9">
              <a:extLst>
                <a:ext uri="{FF2B5EF4-FFF2-40B4-BE49-F238E27FC236}">
                  <a16:creationId xmlns:a16="http://schemas.microsoft.com/office/drawing/2014/main" id="{6FF63510-5547-4541-9118-4C9CE65415B7}"/>
                </a:ext>
              </a:extLst>
            </p:cNvPr>
            <p:cNvSpPr/>
            <p:nvPr/>
          </p:nvSpPr>
          <p:spPr bwMode="auto">
            <a:xfrm>
              <a:off x="6286512" y="3857628"/>
              <a:ext cx="1000132" cy="114300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dirty="0">
                <a:ln>
                  <a:noFill/>
                </a:ln>
                <a:solidFill>
                  <a:srgbClr val="FFFFFF"/>
                </a:solidFill>
                <a:effectLst/>
                <a:uLnTx/>
                <a:uFillTx/>
                <a:latin typeface="Times New Roman" pitchFamily="18" charset="0"/>
                <a:cs typeface="Arial"/>
              </a:endParaRPr>
            </a:p>
          </p:txBody>
        </p:sp>
      </p:grpSp>
      <p:sp>
        <p:nvSpPr>
          <p:cNvPr id="13" name="Rectangle 12">
            <a:extLst>
              <a:ext uri="{FF2B5EF4-FFF2-40B4-BE49-F238E27FC236}">
                <a16:creationId xmlns:a16="http://schemas.microsoft.com/office/drawing/2014/main" id="{BBEE2EDE-C9DC-864D-AF64-AB82231822B5}"/>
              </a:ext>
            </a:extLst>
          </p:cNvPr>
          <p:cNvSpPr/>
          <p:nvPr/>
        </p:nvSpPr>
        <p:spPr>
          <a:xfrm>
            <a:off x="7974255" y="5177792"/>
            <a:ext cx="168709"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724C26"/>
              </a:solidFill>
              <a:effectLst/>
              <a:uLnTx/>
              <a:uFillTx/>
              <a:latin typeface="MarlonBookDB"/>
              <a:ea typeface="+mn-ea"/>
              <a:cs typeface="Arial"/>
            </a:endParaRPr>
          </a:p>
        </p:txBody>
      </p:sp>
      <p:sp>
        <p:nvSpPr>
          <p:cNvPr id="14" name="Rectangle 13">
            <a:extLst>
              <a:ext uri="{FF2B5EF4-FFF2-40B4-BE49-F238E27FC236}">
                <a16:creationId xmlns:a16="http://schemas.microsoft.com/office/drawing/2014/main" id="{E5077C0D-BF0F-F34C-A293-B8E2506E053E}"/>
              </a:ext>
            </a:extLst>
          </p:cNvPr>
          <p:cNvSpPr/>
          <p:nvPr/>
        </p:nvSpPr>
        <p:spPr>
          <a:xfrm>
            <a:off x="8142964" y="5177792"/>
            <a:ext cx="330870"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724C26"/>
              </a:solidFill>
              <a:effectLst/>
              <a:uLnTx/>
              <a:uFillTx/>
              <a:latin typeface="MarlonBookDB"/>
              <a:ea typeface="+mn-ea"/>
              <a:cs typeface="Arial"/>
            </a:endParaRPr>
          </a:p>
        </p:txBody>
      </p:sp>
      <p:sp>
        <p:nvSpPr>
          <p:cNvPr id="15" name="Rectangle 6">
            <a:extLst>
              <a:ext uri="{FF2B5EF4-FFF2-40B4-BE49-F238E27FC236}">
                <a16:creationId xmlns:a16="http://schemas.microsoft.com/office/drawing/2014/main" id="{7325F152-01BF-804F-83A9-DBFFAC48C07D}"/>
              </a:ext>
            </a:extLst>
          </p:cNvPr>
          <p:cNvSpPr/>
          <p:nvPr/>
        </p:nvSpPr>
        <p:spPr bwMode="auto">
          <a:xfrm>
            <a:off x="3501588" y="5049585"/>
            <a:ext cx="892659" cy="167374"/>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16" name="Rectangle 7">
            <a:extLst>
              <a:ext uri="{FF2B5EF4-FFF2-40B4-BE49-F238E27FC236}">
                <a16:creationId xmlns:a16="http://schemas.microsoft.com/office/drawing/2014/main" id="{3B410BBC-21FE-6640-AC21-49C447BCB6FC}"/>
              </a:ext>
            </a:extLst>
          </p:cNvPr>
          <p:cNvSpPr/>
          <p:nvPr/>
        </p:nvSpPr>
        <p:spPr bwMode="auto">
          <a:xfrm>
            <a:off x="3501588" y="5216958"/>
            <a:ext cx="892659" cy="39053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Times New Roman" pitchFamily="18" charset="0"/>
              <a:cs typeface="Arial"/>
            </a:endParaRPr>
          </a:p>
        </p:txBody>
      </p:sp>
      <p:sp>
        <p:nvSpPr>
          <p:cNvPr id="17" name="矩形: 圆角 30">
            <a:extLst>
              <a:ext uri="{FF2B5EF4-FFF2-40B4-BE49-F238E27FC236}">
                <a16:creationId xmlns:a16="http://schemas.microsoft.com/office/drawing/2014/main" id="{ABCBBBAB-0C12-B647-BFD0-87E131E484BA}"/>
              </a:ext>
            </a:extLst>
          </p:cNvPr>
          <p:cNvSpPr/>
          <p:nvPr/>
        </p:nvSpPr>
        <p:spPr>
          <a:xfrm>
            <a:off x="1357451" y="4743854"/>
            <a:ext cx="3317690" cy="181948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31">
            <a:extLst>
              <a:ext uri="{FF2B5EF4-FFF2-40B4-BE49-F238E27FC236}">
                <a16:creationId xmlns:a16="http://schemas.microsoft.com/office/drawing/2014/main" id="{A27ABA70-6503-F746-93EE-B8CBB33E6E77}"/>
              </a:ext>
            </a:extLst>
          </p:cNvPr>
          <p:cNvSpPr/>
          <p:nvPr/>
        </p:nvSpPr>
        <p:spPr>
          <a:xfrm>
            <a:off x="5757798" y="4873474"/>
            <a:ext cx="3317690" cy="154634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2">
            <a:extLst>
              <a:ext uri="{FF2B5EF4-FFF2-40B4-BE49-F238E27FC236}">
                <a16:creationId xmlns:a16="http://schemas.microsoft.com/office/drawing/2014/main" id="{B802D603-5D12-8146-8105-065109F4F7F2}"/>
              </a:ext>
            </a:extLst>
          </p:cNvPr>
          <p:cNvSpPr/>
          <p:nvPr/>
        </p:nvSpPr>
        <p:spPr>
          <a:xfrm>
            <a:off x="6288117" y="5177792"/>
            <a:ext cx="168709"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724C26"/>
              </a:solidFill>
              <a:effectLst/>
              <a:uLnTx/>
              <a:uFillTx/>
              <a:latin typeface="MarlonBookDB"/>
              <a:ea typeface="+mn-ea"/>
              <a:cs typeface="Arial"/>
            </a:endParaRPr>
          </a:p>
        </p:txBody>
      </p:sp>
      <p:sp>
        <p:nvSpPr>
          <p:cNvPr id="20" name="Rectangle 13">
            <a:extLst>
              <a:ext uri="{FF2B5EF4-FFF2-40B4-BE49-F238E27FC236}">
                <a16:creationId xmlns:a16="http://schemas.microsoft.com/office/drawing/2014/main" id="{9F71480F-4726-2140-A9A6-9C21ABC3F6C6}"/>
              </a:ext>
            </a:extLst>
          </p:cNvPr>
          <p:cNvSpPr/>
          <p:nvPr/>
        </p:nvSpPr>
        <p:spPr>
          <a:xfrm>
            <a:off x="6625535" y="5177792"/>
            <a:ext cx="330870"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724C26"/>
              </a:solidFill>
              <a:effectLst/>
              <a:uLnTx/>
              <a:uFillTx/>
              <a:latin typeface="MarlonBookDB"/>
              <a:ea typeface="+mn-ea"/>
              <a:cs typeface="Arial"/>
            </a:endParaRPr>
          </a:p>
        </p:txBody>
      </p:sp>
      <p:sp>
        <p:nvSpPr>
          <p:cNvPr id="21" name="矩形: 圆角 34">
            <a:extLst>
              <a:ext uri="{FF2B5EF4-FFF2-40B4-BE49-F238E27FC236}">
                <a16:creationId xmlns:a16="http://schemas.microsoft.com/office/drawing/2014/main" id="{BF2AB97F-1FF8-054D-ACBD-BA725796CBDC}"/>
              </a:ext>
            </a:extLst>
          </p:cNvPr>
          <p:cNvSpPr/>
          <p:nvPr/>
        </p:nvSpPr>
        <p:spPr>
          <a:xfrm>
            <a:off x="10163640" y="4138121"/>
            <a:ext cx="3317690" cy="340567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36">
            <a:extLst>
              <a:ext uri="{FF2B5EF4-FFF2-40B4-BE49-F238E27FC236}">
                <a16:creationId xmlns:a16="http://schemas.microsoft.com/office/drawing/2014/main" id="{401A4EA2-59B0-9847-9E7E-E24A65059CB2}"/>
              </a:ext>
            </a:extLst>
          </p:cNvPr>
          <p:cNvSpPr/>
          <p:nvPr/>
        </p:nvSpPr>
        <p:spPr>
          <a:xfrm>
            <a:off x="2390623" y="6065656"/>
            <a:ext cx="1266977" cy="523220"/>
          </a:xfrm>
          <a:prstGeom prst="rect">
            <a:avLst/>
          </a:prstGeom>
        </p:spPr>
        <p:txBody>
          <a:bodyPr wrap="square">
            <a:spAutoFit/>
          </a:bodyPr>
          <a:lstStyle/>
          <a:p>
            <a:pPr algn="ctr"/>
            <a:r>
              <a:rPr lang="en-US" altLang="zh-CN" sz="2800" dirty="0">
                <a:solidFill>
                  <a:srgbClr val="A2424F"/>
                </a:solidFill>
                <a:latin typeface="Lato" panose="020F0502020204030203" pitchFamily="34" charset="77"/>
                <a:ea typeface="楷体" panose="02010609060101010101" pitchFamily="49" charset="-122"/>
              </a:rPr>
              <a:t>select</a:t>
            </a:r>
            <a:endParaRPr lang="zh-CN" altLang="en-US" dirty="0">
              <a:solidFill>
                <a:srgbClr val="A2424F"/>
              </a:solidFill>
              <a:latin typeface="Lato" panose="020F0502020204030203" pitchFamily="34" charset="77"/>
            </a:endParaRPr>
          </a:p>
        </p:txBody>
      </p:sp>
      <p:sp>
        <p:nvSpPr>
          <p:cNvPr id="23" name="矩形 37">
            <a:extLst>
              <a:ext uri="{FF2B5EF4-FFF2-40B4-BE49-F238E27FC236}">
                <a16:creationId xmlns:a16="http://schemas.microsoft.com/office/drawing/2014/main" id="{8E6B4CE8-64F5-F04F-8421-C2B8FE3E91E2}"/>
              </a:ext>
            </a:extLst>
          </p:cNvPr>
          <p:cNvSpPr/>
          <p:nvPr/>
        </p:nvSpPr>
        <p:spPr>
          <a:xfrm>
            <a:off x="6852361" y="5933447"/>
            <a:ext cx="1309974" cy="523220"/>
          </a:xfrm>
          <a:prstGeom prst="rect">
            <a:avLst/>
          </a:prstGeom>
        </p:spPr>
        <p:txBody>
          <a:bodyPr wrap="none">
            <a:spAutoFit/>
          </a:bodyPr>
          <a:lstStyle/>
          <a:p>
            <a:r>
              <a:rPr lang="en-US" altLang="zh-CN" sz="2800" dirty="0">
                <a:solidFill>
                  <a:srgbClr val="A2424F"/>
                </a:solidFill>
                <a:latin typeface="Lato" panose="020F0502020204030203" pitchFamily="34" charset="77"/>
                <a:ea typeface="楷体" panose="02010609060101010101" pitchFamily="49" charset="-122"/>
              </a:rPr>
              <a:t>project</a:t>
            </a:r>
          </a:p>
        </p:txBody>
      </p:sp>
      <p:sp>
        <p:nvSpPr>
          <p:cNvPr id="24" name="矩形 38">
            <a:extLst>
              <a:ext uri="{FF2B5EF4-FFF2-40B4-BE49-F238E27FC236}">
                <a16:creationId xmlns:a16="http://schemas.microsoft.com/office/drawing/2014/main" id="{8FDDADBB-CE00-DD41-8FD3-489200EB1F18}"/>
              </a:ext>
            </a:extLst>
          </p:cNvPr>
          <p:cNvSpPr/>
          <p:nvPr/>
        </p:nvSpPr>
        <p:spPr>
          <a:xfrm>
            <a:off x="11438405" y="6934607"/>
            <a:ext cx="768159" cy="523220"/>
          </a:xfrm>
          <a:prstGeom prst="rect">
            <a:avLst/>
          </a:prstGeom>
        </p:spPr>
        <p:txBody>
          <a:bodyPr wrap="none">
            <a:spAutoFit/>
          </a:bodyPr>
          <a:lstStyle/>
          <a:p>
            <a:r>
              <a:rPr lang="en-US" altLang="zh-CN" sz="2800" dirty="0">
                <a:solidFill>
                  <a:srgbClr val="A2424F"/>
                </a:solidFill>
                <a:latin typeface="Lato" panose="020F0502020204030203" pitchFamily="34" charset="77"/>
                <a:ea typeface="楷体" panose="02010609060101010101" pitchFamily="49" charset="-122"/>
              </a:rPr>
              <a:t>join</a:t>
            </a:r>
          </a:p>
        </p:txBody>
      </p:sp>
      <p:cxnSp>
        <p:nvCxnSpPr>
          <p:cNvPr id="25" name="直接箭头连接符 42">
            <a:extLst>
              <a:ext uri="{FF2B5EF4-FFF2-40B4-BE49-F238E27FC236}">
                <a16:creationId xmlns:a16="http://schemas.microsoft.com/office/drawing/2014/main" id="{E306B06F-26B7-F14B-B801-F585BA10DB68}"/>
              </a:ext>
            </a:extLst>
          </p:cNvPr>
          <p:cNvCxnSpPr>
            <a:stCxn id="5" idx="3"/>
            <a:endCxn id="15" idx="1"/>
          </p:cNvCxnSpPr>
          <p:nvPr/>
        </p:nvCxnSpPr>
        <p:spPr>
          <a:xfrm>
            <a:off x="2610739" y="5043280"/>
            <a:ext cx="890849" cy="89992"/>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43">
            <a:extLst>
              <a:ext uri="{FF2B5EF4-FFF2-40B4-BE49-F238E27FC236}">
                <a16:creationId xmlns:a16="http://schemas.microsoft.com/office/drawing/2014/main" id="{15134634-8AB9-A641-BB34-C28229ECE08F}"/>
              </a:ext>
            </a:extLst>
          </p:cNvPr>
          <p:cNvCxnSpPr>
            <a:cxnSpLocks/>
            <a:stCxn id="6" idx="3"/>
            <a:endCxn id="16" idx="1"/>
          </p:cNvCxnSpPr>
          <p:nvPr/>
        </p:nvCxnSpPr>
        <p:spPr>
          <a:xfrm flipV="1">
            <a:off x="2610739" y="5412228"/>
            <a:ext cx="890849" cy="158636"/>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46">
            <a:extLst>
              <a:ext uri="{FF2B5EF4-FFF2-40B4-BE49-F238E27FC236}">
                <a16:creationId xmlns:a16="http://schemas.microsoft.com/office/drawing/2014/main" id="{7C95122F-B9BE-C24A-8139-2BE761CB7F84}"/>
              </a:ext>
            </a:extLst>
          </p:cNvPr>
          <p:cNvCxnSpPr>
            <a:cxnSpLocks/>
            <a:endCxn id="12" idx="0"/>
          </p:cNvCxnSpPr>
          <p:nvPr/>
        </p:nvCxnSpPr>
        <p:spPr>
          <a:xfrm flipH="1">
            <a:off x="12087269" y="5444612"/>
            <a:ext cx="102407" cy="425454"/>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47">
            <a:extLst>
              <a:ext uri="{FF2B5EF4-FFF2-40B4-BE49-F238E27FC236}">
                <a16:creationId xmlns:a16="http://schemas.microsoft.com/office/drawing/2014/main" id="{DEF49F5F-B33A-A344-B6E3-EA6F8C5B49F9}"/>
              </a:ext>
            </a:extLst>
          </p:cNvPr>
          <p:cNvCxnSpPr>
            <a:cxnSpLocks/>
            <a:stCxn id="8" idx="2"/>
            <a:endCxn id="11" idx="0"/>
          </p:cNvCxnSpPr>
          <p:nvPr/>
        </p:nvCxnSpPr>
        <p:spPr>
          <a:xfrm>
            <a:off x="11083028" y="5232567"/>
            <a:ext cx="306851" cy="637499"/>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弧形 54">
            <a:extLst>
              <a:ext uri="{FF2B5EF4-FFF2-40B4-BE49-F238E27FC236}">
                <a16:creationId xmlns:a16="http://schemas.microsoft.com/office/drawing/2014/main" id="{DAA3B782-19D0-DE4F-9168-3FF0886D7264}"/>
              </a:ext>
            </a:extLst>
          </p:cNvPr>
          <p:cNvSpPr/>
          <p:nvPr/>
        </p:nvSpPr>
        <p:spPr>
          <a:xfrm>
            <a:off x="6815881" y="4992290"/>
            <a:ext cx="1506325" cy="431171"/>
          </a:xfrm>
          <a:prstGeom prst="arc">
            <a:avLst>
              <a:gd name="adj1" fmla="val 10880407"/>
              <a:gd name="adj2" fmla="val 68462"/>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55">
            <a:extLst>
              <a:ext uri="{FF2B5EF4-FFF2-40B4-BE49-F238E27FC236}">
                <a16:creationId xmlns:a16="http://schemas.microsoft.com/office/drawing/2014/main" id="{0BE9DC83-39DF-7C46-9F8A-247654C7D7D5}"/>
              </a:ext>
            </a:extLst>
          </p:cNvPr>
          <p:cNvSpPr/>
          <p:nvPr/>
        </p:nvSpPr>
        <p:spPr>
          <a:xfrm>
            <a:off x="6370110" y="4961545"/>
            <a:ext cx="1670625" cy="461915"/>
          </a:xfrm>
          <a:prstGeom prst="arc">
            <a:avLst>
              <a:gd name="adj1" fmla="val 10880407"/>
              <a:gd name="adj2" fmla="val 68462"/>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8A08FA7-FA1F-465D-D030-393F861F8A2A}"/>
              </a:ext>
            </a:extLst>
          </p:cNvPr>
          <p:cNvSpPr txBox="1"/>
          <p:nvPr/>
        </p:nvSpPr>
        <p:spPr>
          <a:xfrm>
            <a:off x="9744024" y="991714"/>
            <a:ext cx="4156919" cy="2677656"/>
          </a:xfrm>
          <a:prstGeom prst="rect">
            <a:avLst/>
          </a:prstGeom>
          <a:noFill/>
        </p:spPr>
        <p:txBody>
          <a:bodyPr wrap="square" rtlCol="0">
            <a:spAutoFit/>
          </a:bodyPr>
          <a:lstStyle/>
          <a:p>
            <a:r>
              <a:rPr lang="zh-CN" altLang="en-US" sz="2800" b="0" i="0" dirty="0">
                <a:solidFill>
                  <a:srgbClr val="333333"/>
                </a:solidFill>
                <a:effectLst/>
                <a:latin typeface="微软雅黑" panose="020B0503020204020204" pitchFamily="34" charset="-122"/>
                <a:ea typeface="微软雅黑" panose="020B0503020204020204" pitchFamily="34" charset="-122"/>
              </a:rPr>
              <a:t>关系代数是一种抽象的</a:t>
            </a:r>
            <a:r>
              <a:rPr lang="zh-CN" altLang="en-US" sz="2800" b="0" i="0" u="none" strike="noStrike" dirty="0">
                <a:solidFill>
                  <a:srgbClr val="C00000"/>
                </a:solidFill>
                <a:effectLst/>
                <a:latin typeface="微软雅黑" panose="020B0503020204020204" pitchFamily="34" charset="-122"/>
                <a:ea typeface="微软雅黑" panose="020B0503020204020204" pitchFamily="34" charset="-122"/>
              </a:rPr>
              <a:t>查询语言</a:t>
            </a:r>
            <a:r>
              <a:rPr lang="zh-CN" altLang="en-US" sz="2800" b="0" i="0" dirty="0">
                <a:solidFill>
                  <a:srgbClr val="333333"/>
                </a:solidFill>
                <a:effectLst/>
                <a:latin typeface="微软雅黑" panose="020B0503020204020204" pitchFamily="34" charset="-122"/>
                <a:ea typeface="微软雅黑" panose="020B0503020204020204" pitchFamily="34" charset="-122"/>
              </a:rPr>
              <a:t>，用对关系的运算来表达查询，作为研究关系数据语言的数学工具。关系代数的运算</a:t>
            </a:r>
            <a:r>
              <a:rPr lang="zh-CN" altLang="en-US" sz="2800" b="0" i="0" dirty="0">
                <a:solidFill>
                  <a:srgbClr val="C00000"/>
                </a:solidFill>
                <a:effectLst/>
                <a:latin typeface="微软雅黑" panose="020B0503020204020204" pitchFamily="34" charset="-122"/>
                <a:ea typeface="微软雅黑" panose="020B0503020204020204" pitchFamily="34" charset="-122"/>
              </a:rPr>
              <a:t>对象是关系</a:t>
            </a:r>
            <a:r>
              <a:rPr lang="zh-CN" altLang="en-US" sz="2800" b="0" i="0" dirty="0">
                <a:solidFill>
                  <a:srgbClr val="333333"/>
                </a:solidFill>
                <a:effectLst/>
                <a:latin typeface="微软雅黑" panose="020B0503020204020204" pitchFamily="34" charset="-122"/>
                <a:ea typeface="微软雅黑" panose="020B0503020204020204" pitchFamily="34" charset="-122"/>
              </a:rPr>
              <a:t>，运算</a:t>
            </a:r>
            <a:r>
              <a:rPr lang="zh-CN" altLang="en-US" sz="2800" b="0" i="0" dirty="0">
                <a:solidFill>
                  <a:srgbClr val="C00000"/>
                </a:solidFill>
                <a:effectLst/>
                <a:latin typeface="微软雅黑" panose="020B0503020204020204" pitchFamily="34" charset="-122"/>
                <a:ea typeface="微软雅黑" panose="020B0503020204020204" pitchFamily="34" charset="-122"/>
              </a:rPr>
              <a:t>结果亦为关系</a:t>
            </a:r>
            <a:r>
              <a:rPr lang="zh-CN" altLang="en-US" sz="2800" b="0" i="0" dirty="0">
                <a:solidFill>
                  <a:srgbClr val="333333"/>
                </a:solidFill>
                <a:effectLst/>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713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9081B-F894-6844-AE3E-17CF1851EA65}"/>
              </a:ext>
            </a:extLst>
          </p:cNvPr>
          <p:cNvSpPr>
            <a:spLocks noGrp="1"/>
          </p:cNvSpPr>
          <p:nvPr>
            <p:ph idx="1"/>
          </p:nvPr>
        </p:nvSpPr>
        <p:spPr>
          <a:xfrm>
            <a:off x="838200" y="1981200"/>
            <a:ext cx="12954000" cy="914400"/>
          </a:xfrm>
        </p:spPr>
        <p:txBody>
          <a:bodyPr/>
          <a:lstStyle/>
          <a:p>
            <a:r>
              <a:rPr lang="en-CN" dirty="0"/>
              <a:t>Example: A Film Database</a:t>
            </a:r>
          </a:p>
          <a:p>
            <a:pPr lvl="1"/>
            <a:r>
              <a:rPr lang="en-CN" dirty="0"/>
              <a:t>Easy to find such as </a:t>
            </a:r>
            <a:r>
              <a:rPr lang="en-US" dirty="0"/>
              <a:t>“The 100 greatest films ever”</a:t>
            </a:r>
          </a:p>
          <a:p>
            <a:pPr lvl="1"/>
            <a:r>
              <a:rPr lang="en-US" dirty="0"/>
              <a:t>Sometimes as a </a:t>
            </a:r>
            <a:r>
              <a:rPr lang="en-US" dirty="0">
                <a:latin typeface="Consolas" panose="020B0609020204030204" pitchFamily="49" charset="0"/>
                <a:cs typeface="Consolas" panose="020B0609020204030204" pitchFamily="49" charset="0"/>
              </a:rPr>
              <a:t>.csv</a:t>
            </a:r>
            <a:r>
              <a:rPr lang="en-US" dirty="0"/>
              <a:t> file that you can load into a spreadsheet</a:t>
            </a:r>
          </a:p>
        </p:txBody>
      </p:sp>
      <p:sp>
        <p:nvSpPr>
          <p:cNvPr id="3" name="Title 2">
            <a:extLst>
              <a:ext uri="{FF2B5EF4-FFF2-40B4-BE49-F238E27FC236}">
                <a16:creationId xmlns:a16="http://schemas.microsoft.com/office/drawing/2014/main" id="{0523FDA9-69FC-9846-A7B2-AB2D2DDBBB18}"/>
              </a:ext>
            </a:extLst>
          </p:cNvPr>
          <p:cNvSpPr>
            <a:spLocks noGrp="1"/>
          </p:cNvSpPr>
          <p:nvPr>
            <p:ph type="title"/>
          </p:nvPr>
        </p:nvSpPr>
        <p:spPr/>
        <p:txBody>
          <a:bodyPr/>
          <a:lstStyle/>
          <a:p>
            <a:r>
              <a:rPr lang="en-CN" dirty="0"/>
              <a:t>Key</a:t>
            </a:r>
          </a:p>
        </p:txBody>
      </p:sp>
      <p:pic>
        <p:nvPicPr>
          <p:cNvPr id="4" name="Image 5" descr="movies_spreadsheet.png">
            <a:extLst>
              <a:ext uri="{FF2B5EF4-FFF2-40B4-BE49-F238E27FC236}">
                <a16:creationId xmlns:a16="http://schemas.microsoft.com/office/drawing/2014/main" id="{8308C4D5-1F65-964B-96D6-F5248F899924}"/>
              </a:ext>
            </a:extLst>
          </p:cNvPr>
          <p:cNvPicPr>
            <a:picLocks noChangeAspect="1"/>
          </p:cNvPicPr>
          <p:nvPr/>
        </p:nvPicPr>
        <p:blipFill rotWithShape="1">
          <a:blip r:embed="rId3" cstate="print"/>
          <a:srcRect t="9354" r="4795" b="9571"/>
          <a:stretch/>
        </p:blipFill>
        <p:spPr>
          <a:xfrm>
            <a:off x="2016257" y="3657600"/>
            <a:ext cx="10597886" cy="39646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5599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A0B8D3-B31D-5549-A828-057C267D2C60}"/>
              </a:ext>
            </a:extLst>
          </p:cNvPr>
          <p:cNvSpPr>
            <a:spLocks noGrp="1"/>
          </p:cNvSpPr>
          <p:nvPr>
            <p:ph idx="1"/>
          </p:nvPr>
        </p:nvSpPr>
        <p:spPr>
          <a:xfrm>
            <a:off x="2514600" y="1041400"/>
            <a:ext cx="12954000" cy="990600"/>
          </a:xfrm>
        </p:spPr>
        <p:txBody>
          <a:bodyPr/>
          <a:lstStyle/>
          <a:p>
            <a:r>
              <a:rPr lang="en-US" dirty="0">
                <a:solidFill>
                  <a:srgbClr val="A2424F"/>
                </a:solidFill>
              </a:rPr>
              <a:t>Duplicates are forbidden in relational tables</a:t>
            </a:r>
          </a:p>
          <a:p>
            <a:pPr lvl="1"/>
            <a:r>
              <a:rPr lang="en-US" dirty="0"/>
              <a:t>Introduces potential errors such as when counting the number of movies</a:t>
            </a:r>
            <a:endParaRPr lang="en-CN" dirty="0"/>
          </a:p>
        </p:txBody>
      </p:sp>
      <p:sp>
        <p:nvSpPr>
          <p:cNvPr id="3" name="Title 2">
            <a:extLst>
              <a:ext uri="{FF2B5EF4-FFF2-40B4-BE49-F238E27FC236}">
                <a16:creationId xmlns:a16="http://schemas.microsoft.com/office/drawing/2014/main" id="{8783DE59-4C15-EB4F-A139-8A1D5BF9685B}"/>
              </a:ext>
            </a:extLst>
          </p:cNvPr>
          <p:cNvSpPr>
            <a:spLocks noGrp="1"/>
          </p:cNvSpPr>
          <p:nvPr>
            <p:ph type="title"/>
          </p:nvPr>
        </p:nvSpPr>
        <p:spPr>
          <a:xfrm>
            <a:off x="838200" y="330200"/>
            <a:ext cx="1981200" cy="1422400"/>
          </a:xfrm>
        </p:spPr>
        <p:txBody>
          <a:bodyPr/>
          <a:lstStyle/>
          <a:p>
            <a:r>
              <a:rPr lang="en-CN" dirty="0"/>
              <a:t>Key</a:t>
            </a:r>
          </a:p>
        </p:txBody>
      </p:sp>
      <p:graphicFrame>
        <p:nvGraphicFramePr>
          <p:cNvPr id="5" name="Tableau 4">
            <a:extLst>
              <a:ext uri="{FF2B5EF4-FFF2-40B4-BE49-F238E27FC236}">
                <a16:creationId xmlns:a16="http://schemas.microsoft.com/office/drawing/2014/main" id="{C3C57483-AF86-CA4E-B859-2027D1B2F25B}"/>
              </a:ext>
            </a:extLst>
          </p:cNvPr>
          <p:cNvGraphicFramePr>
            <a:graphicFrameLocks noGrp="1"/>
          </p:cNvGraphicFramePr>
          <p:nvPr>
            <p:extLst>
              <p:ext uri="{D42A27DB-BD31-4B8C-83A1-F6EECF244321}">
                <p14:modId xmlns:p14="http://schemas.microsoft.com/office/powerpoint/2010/main" val="2720511125"/>
              </p:ext>
            </p:extLst>
          </p:nvPr>
        </p:nvGraphicFramePr>
        <p:xfrm>
          <a:off x="2108250" y="2731477"/>
          <a:ext cx="10413899" cy="4107191"/>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welles, o.</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Orson Welles, Joseph Cotten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La règle du jeu</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1954</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270393633"/>
                  </a:ext>
                </a:extLst>
              </a:tr>
            </a:tbl>
          </a:graphicData>
        </a:graphic>
      </p:graphicFrame>
      <p:sp>
        <p:nvSpPr>
          <p:cNvPr id="6" name="Rectangle 5">
            <a:extLst>
              <a:ext uri="{FF2B5EF4-FFF2-40B4-BE49-F238E27FC236}">
                <a16:creationId xmlns:a16="http://schemas.microsoft.com/office/drawing/2014/main" id="{96E14968-E37C-6340-A7C1-125D410C91BD}"/>
              </a:ext>
            </a:extLst>
          </p:cNvPr>
          <p:cNvSpPr/>
          <p:nvPr/>
        </p:nvSpPr>
        <p:spPr bwMode="auto">
          <a:xfrm>
            <a:off x="1981200" y="4114800"/>
            <a:ext cx="10668000" cy="9906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7" name="Rectangle 6">
            <a:extLst>
              <a:ext uri="{FF2B5EF4-FFF2-40B4-BE49-F238E27FC236}">
                <a16:creationId xmlns:a16="http://schemas.microsoft.com/office/drawing/2014/main" id="{0E086ED9-ABA7-FF47-9137-4AA4F126CCC2}"/>
              </a:ext>
            </a:extLst>
          </p:cNvPr>
          <p:cNvSpPr/>
          <p:nvPr/>
        </p:nvSpPr>
        <p:spPr bwMode="auto">
          <a:xfrm>
            <a:off x="1981200" y="6049108"/>
            <a:ext cx="10668000" cy="9906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746656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A3E53-A0EE-3545-BF54-D20F148294FB}"/>
              </a:ext>
            </a:extLst>
          </p:cNvPr>
          <p:cNvSpPr>
            <a:spLocks noGrp="1"/>
          </p:cNvSpPr>
          <p:nvPr>
            <p:ph idx="1"/>
          </p:nvPr>
        </p:nvSpPr>
        <p:spPr>
          <a:xfrm>
            <a:off x="2545963" y="1041400"/>
            <a:ext cx="12954000" cy="1600200"/>
          </a:xfrm>
        </p:spPr>
        <p:txBody>
          <a:bodyPr/>
          <a:lstStyle/>
          <a:p>
            <a:r>
              <a:rPr lang="en-CN" dirty="0"/>
              <a:t>How to identify “different rows” in a table?</a:t>
            </a:r>
          </a:p>
          <a:p>
            <a:pPr lvl="1"/>
            <a:r>
              <a:rPr lang="en-CN" u="sng" dirty="0"/>
              <a:t>A column (or a set of columns)</a:t>
            </a:r>
            <a:r>
              <a:rPr lang="en-CN" dirty="0"/>
              <a:t> to </a:t>
            </a:r>
            <a:r>
              <a:rPr lang="en-US" dirty="0">
                <a:solidFill>
                  <a:srgbClr val="A2424F"/>
                </a:solidFill>
              </a:rPr>
              <a:t>differentiate</a:t>
            </a:r>
            <a:r>
              <a:rPr lang="en-US" dirty="0"/>
              <a:t> one row from another</a:t>
            </a:r>
          </a:p>
          <a:p>
            <a:pPr lvl="2"/>
            <a:r>
              <a:rPr lang="en-US" dirty="0"/>
              <a:t>In the film data … How about the movie titles?</a:t>
            </a:r>
          </a:p>
        </p:txBody>
      </p:sp>
      <p:sp>
        <p:nvSpPr>
          <p:cNvPr id="3" name="Title 2">
            <a:extLst>
              <a:ext uri="{FF2B5EF4-FFF2-40B4-BE49-F238E27FC236}">
                <a16:creationId xmlns:a16="http://schemas.microsoft.com/office/drawing/2014/main" id="{0E323653-CC6D-3B4B-990C-396AA293C857}"/>
              </a:ext>
            </a:extLst>
          </p:cNvPr>
          <p:cNvSpPr>
            <a:spLocks noGrp="1"/>
          </p:cNvSpPr>
          <p:nvPr>
            <p:ph type="title"/>
          </p:nvPr>
        </p:nvSpPr>
        <p:spPr>
          <a:xfrm>
            <a:off x="838200" y="330200"/>
            <a:ext cx="1600200" cy="1422400"/>
          </a:xfrm>
        </p:spPr>
        <p:txBody>
          <a:bodyPr/>
          <a:lstStyle/>
          <a:p>
            <a:r>
              <a:rPr lang="en-CN" dirty="0"/>
              <a:t>Key</a:t>
            </a:r>
          </a:p>
        </p:txBody>
      </p:sp>
      <p:graphicFrame>
        <p:nvGraphicFramePr>
          <p:cNvPr id="5" name="Tableau 4">
            <a:extLst>
              <a:ext uri="{FF2B5EF4-FFF2-40B4-BE49-F238E27FC236}">
                <a16:creationId xmlns:a16="http://schemas.microsoft.com/office/drawing/2014/main" id="{5215B980-F27A-B74B-B368-08B5B5BD0159}"/>
              </a:ext>
            </a:extLst>
          </p:cNvPr>
          <p:cNvGraphicFramePr>
            <a:graphicFrameLocks noGrp="1"/>
          </p:cNvGraphicFramePr>
          <p:nvPr>
            <p:extLst>
              <p:ext uri="{D42A27DB-BD31-4B8C-83A1-F6EECF244321}">
                <p14:modId xmlns:p14="http://schemas.microsoft.com/office/powerpoint/2010/main" val="3563223204"/>
              </p:ext>
            </p:extLst>
          </p:nvPr>
        </p:nvGraphicFramePr>
        <p:xfrm>
          <a:off x="2108250" y="30480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843FBF1-C924-E643-A460-77DC34F2FD8C}"/>
              </a:ext>
            </a:extLst>
          </p:cNvPr>
          <p:cNvSpPr/>
          <p:nvPr/>
        </p:nvSpPr>
        <p:spPr bwMode="auto">
          <a:xfrm>
            <a:off x="1981200" y="28956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677904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82C0D-5253-1D4E-B802-866B156BB347}"/>
              </a:ext>
            </a:extLst>
          </p:cNvPr>
          <p:cNvSpPr>
            <a:spLocks noGrp="1"/>
          </p:cNvSpPr>
          <p:nvPr>
            <p:ph idx="1"/>
          </p:nvPr>
        </p:nvSpPr>
        <p:spPr>
          <a:xfrm>
            <a:off x="838200" y="1981200"/>
            <a:ext cx="13487400" cy="5334000"/>
          </a:xfrm>
        </p:spPr>
        <p:txBody>
          <a:bodyPr/>
          <a:lstStyle/>
          <a:p>
            <a:pPr>
              <a:spcAft>
                <a:spcPts val="1200"/>
              </a:spcAft>
            </a:pPr>
            <a:r>
              <a:rPr lang="en-US" dirty="0"/>
              <a:t>Slides and lab sheets will be on the Sakai site.</a:t>
            </a:r>
          </a:p>
          <a:p>
            <a:r>
              <a:rPr lang="en-US" dirty="0">
                <a:latin typeface="Lato" panose="020F0502020204030203" pitchFamily="34" charset="77"/>
                <a:cs typeface="Arial" panose="020B0604020202020204" pitchFamily="34" charset="0"/>
              </a:rPr>
              <a:t>QQ Group</a:t>
            </a:r>
          </a:p>
          <a:p>
            <a:pPr lvl="1"/>
            <a:r>
              <a:rPr lang="en-US" dirty="0">
                <a:latin typeface="Lato" panose="020F0502020204030203" pitchFamily="34" charset="77"/>
                <a:cs typeface="Arial" panose="020B0604020202020204" pitchFamily="34" charset="0"/>
              </a:rPr>
              <a:t>ID: </a:t>
            </a:r>
            <a:r>
              <a:rPr lang="en-US" dirty="0">
                <a:solidFill>
                  <a:srgbClr val="A2424F"/>
                </a:solidFill>
                <a:latin typeface="Lato" panose="020F0502020204030203" pitchFamily="34" charset="77"/>
                <a:cs typeface="Arial" panose="020B0604020202020204" pitchFamily="34" charset="0"/>
              </a:rPr>
              <a:t>949474976</a:t>
            </a:r>
          </a:p>
          <a:p>
            <a:pPr lvl="1"/>
            <a:r>
              <a:rPr lang="en-US" dirty="0">
                <a:latin typeface="Lato" panose="020F0502020204030203" pitchFamily="34" charset="77"/>
                <a:cs typeface="Arial" panose="020B0604020202020204" pitchFamily="34" charset="0"/>
              </a:rPr>
              <a:t>Teaching assistants will be there to help you</a:t>
            </a:r>
          </a:p>
          <a:p>
            <a:pPr marL="0" indent="0">
              <a:spcAft>
                <a:spcPts val="1200"/>
              </a:spcAft>
              <a:buNone/>
            </a:pPr>
            <a:endParaRPr lang="en-US"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33C8B178-5B67-524D-9B05-65894D9227F3}"/>
              </a:ext>
            </a:extLst>
          </p:cNvPr>
          <p:cNvSpPr>
            <a:spLocks noGrp="1"/>
          </p:cNvSpPr>
          <p:nvPr>
            <p:ph type="title"/>
          </p:nvPr>
        </p:nvSpPr>
        <p:spPr/>
        <p:txBody>
          <a:bodyPr/>
          <a:lstStyle/>
          <a:p>
            <a:r>
              <a:rPr lang="en-US"/>
              <a:t>Lecture Notes, Sakai and QQ Group</a:t>
            </a:r>
            <a:endParaRPr lang="en-CN"/>
          </a:p>
        </p:txBody>
      </p:sp>
      <p:pic>
        <p:nvPicPr>
          <p:cNvPr id="5" name="图片 4" descr="QR 代码&#10;&#10;描述已自动生成">
            <a:extLst>
              <a:ext uri="{FF2B5EF4-FFF2-40B4-BE49-F238E27FC236}">
                <a16:creationId xmlns:a16="http://schemas.microsoft.com/office/drawing/2014/main" id="{7BC32598-ACCD-FBF9-9C7F-AAF6EFE610C4}"/>
              </a:ext>
            </a:extLst>
          </p:cNvPr>
          <p:cNvPicPr>
            <a:picLocks noChangeAspect="1"/>
          </p:cNvPicPr>
          <p:nvPr/>
        </p:nvPicPr>
        <p:blipFill>
          <a:blip r:embed="rId3"/>
          <a:stretch>
            <a:fillRect/>
          </a:stretch>
        </p:blipFill>
        <p:spPr>
          <a:xfrm>
            <a:off x="10037989" y="0"/>
            <a:ext cx="4592411" cy="8229600"/>
          </a:xfrm>
          <a:prstGeom prst="rect">
            <a:avLst/>
          </a:prstGeom>
        </p:spPr>
      </p:pic>
    </p:spTree>
    <p:extLst>
      <p:ext uri="{BB962C8B-B14F-4D97-AF65-F5344CB8AC3E}">
        <p14:creationId xmlns:p14="http://schemas.microsoft.com/office/powerpoint/2010/main" val="41829231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88E44F-8CD0-E14C-A590-F546D4E91694}"/>
              </a:ext>
            </a:extLst>
          </p:cNvPr>
          <p:cNvGrpSpPr/>
          <p:nvPr/>
        </p:nvGrpSpPr>
        <p:grpSpPr>
          <a:xfrm>
            <a:off x="2232161" y="609600"/>
            <a:ext cx="10166078" cy="7320584"/>
            <a:chOff x="1721122" y="0"/>
            <a:chExt cx="11477266" cy="8264769"/>
          </a:xfrm>
        </p:grpSpPr>
        <p:pic>
          <p:nvPicPr>
            <p:cNvPr id="4" name="Picture 3">
              <a:extLst>
                <a:ext uri="{FF2B5EF4-FFF2-40B4-BE49-F238E27FC236}">
                  <a16:creationId xmlns:a16="http://schemas.microsoft.com/office/drawing/2014/main" id="{F036B30E-206A-EB41-9DB9-EA59BBC730F6}"/>
                </a:ext>
              </a:extLst>
            </p:cNvPr>
            <p:cNvPicPr>
              <a:picLocks noChangeAspect="1"/>
            </p:cNvPicPr>
            <p:nvPr/>
          </p:nvPicPr>
          <p:blipFill>
            <a:blip r:embed="rId3"/>
            <a:stretch>
              <a:fillRect/>
            </a:stretch>
          </p:blipFill>
          <p:spPr>
            <a:xfrm>
              <a:off x="1721122" y="35169"/>
              <a:ext cx="5793370" cy="8229600"/>
            </a:xfrm>
            <a:prstGeom prst="rect">
              <a:avLst/>
            </a:prstGeom>
          </p:spPr>
        </p:pic>
        <p:pic>
          <p:nvPicPr>
            <p:cNvPr id="9" name="Picture 8">
              <a:extLst>
                <a:ext uri="{FF2B5EF4-FFF2-40B4-BE49-F238E27FC236}">
                  <a16:creationId xmlns:a16="http://schemas.microsoft.com/office/drawing/2014/main" id="{9EA2F1C5-2053-9A43-ABC4-3479E4ED7D82}"/>
                </a:ext>
              </a:extLst>
            </p:cNvPr>
            <p:cNvPicPr>
              <a:picLocks noChangeAspect="1"/>
            </p:cNvPicPr>
            <p:nvPr/>
          </p:nvPicPr>
          <p:blipFill>
            <a:blip r:embed="rId4"/>
            <a:stretch>
              <a:fillRect/>
            </a:stretch>
          </p:blipFill>
          <p:spPr>
            <a:xfrm>
              <a:off x="7543800" y="0"/>
              <a:ext cx="5654588" cy="8229600"/>
            </a:xfrm>
            <a:prstGeom prst="rect">
              <a:avLst/>
            </a:prstGeom>
          </p:spPr>
        </p:pic>
      </p:grpSp>
    </p:spTree>
    <p:extLst>
      <p:ext uri="{BB962C8B-B14F-4D97-AF65-F5344CB8AC3E}">
        <p14:creationId xmlns:p14="http://schemas.microsoft.com/office/powerpoint/2010/main" val="5618708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A3E53-A0EE-3545-BF54-D20F148294FB}"/>
              </a:ext>
            </a:extLst>
          </p:cNvPr>
          <p:cNvSpPr>
            <a:spLocks noGrp="1"/>
          </p:cNvSpPr>
          <p:nvPr>
            <p:ph idx="1"/>
          </p:nvPr>
        </p:nvSpPr>
        <p:spPr>
          <a:xfrm>
            <a:off x="2545963" y="1041400"/>
            <a:ext cx="12954000" cy="1600200"/>
          </a:xfrm>
        </p:spPr>
        <p:txBody>
          <a:bodyPr/>
          <a:lstStyle/>
          <a:p>
            <a:r>
              <a:rPr lang="en-CN" dirty="0"/>
              <a:t>How to identify “different rows” in a table?</a:t>
            </a:r>
          </a:p>
          <a:p>
            <a:pPr lvl="1"/>
            <a:r>
              <a:rPr lang="en-CN" u="sng" dirty="0"/>
              <a:t>A column (or a set of columns)</a:t>
            </a:r>
            <a:r>
              <a:rPr lang="en-CN" dirty="0"/>
              <a:t> to </a:t>
            </a:r>
            <a:r>
              <a:rPr lang="en-US" dirty="0">
                <a:solidFill>
                  <a:srgbClr val="A2424F"/>
                </a:solidFill>
              </a:rPr>
              <a:t>differentiate</a:t>
            </a:r>
            <a:r>
              <a:rPr lang="en-US" dirty="0"/>
              <a:t> one row from another</a:t>
            </a:r>
          </a:p>
          <a:p>
            <a:pPr lvl="2"/>
            <a:r>
              <a:rPr lang="en-US" dirty="0"/>
              <a:t>In the film data … </a:t>
            </a:r>
            <a:r>
              <a:rPr lang="en-US" strike="sngStrike" dirty="0">
                <a:solidFill>
                  <a:schemeClr val="tx1">
                    <a:lumMod val="50000"/>
                    <a:lumOff val="50000"/>
                  </a:schemeClr>
                </a:solidFill>
              </a:rPr>
              <a:t>How about the movie titles?</a:t>
            </a:r>
            <a:r>
              <a:rPr lang="zh-CN" altLang="en-US" dirty="0">
                <a:solidFill>
                  <a:schemeClr val="tx1">
                    <a:lumMod val="50000"/>
                    <a:lumOff val="50000"/>
                  </a:schemeClr>
                </a:solidFill>
              </a:rPr>
              <a:t> </a:t>
            </a:r>
            <a:r>
              <a:rPr lang="en-US" altLang="zh-CN" dirty="0"/>
              <a:t>Title + Director?</a:t>
            </a:r>
            <a:endParaRPr lang="en-US" dirty="0"/>
          </a:p>
        </p:txBody>
      </p:sp>
      <p:sp>
        <p:nvSpPr>
          <p:cNvPr id="3" name="Title 2">
            <a:extLst>
              <a:ext uri="{FF2B5EF4-FFF2-40B4-BE49-F238E27FC236}">
                <a16:creationId xmlns:a16="http://schemas.microsoft.com/office/drawing/2014/main" id="{0E323653-CC6D-3B4B-990C-396AA293C857}"/>
              </a:ext>
            </a:extLst>
          </p:cNvPr>
          <p:cNvSpPr>
            <a:spLocks noGrp="1"/>
          </p:cNvSpPr>
          <p:nvPr>
            <p:ph type="title"/>
          </p:nvPr>
        </p:nvSpPr>
        <p:spPr>
          <a:xfrm>
            <a:off x="838200" y="330200"/>
            <a:ext cx="1600200" cy="1422400"/>
          </a:xfrm>
        </p:spPr>
        <p:txBody>
          <a:bodyPr/>
          <a:lstStyle/>
          <a:p>
            <a:r>
              <a:rPr lang="en-CN" dirty="0"/>
              <a:t>Key</a:t>
            </a:r>
          </a:p>
        </p:txBody>
      </p:sp>
      <p:graphicFrame>
        <p:nvGraphicFramePr>
          <p:cNvPr id="5" name="Tableau 4">
            <a:extLst>
              <a:ext uri="{FF2B5EF4-FFF2-40B4-BE49-F238E27FC236}">
                <a16:creationId xmlns:a16="http://schemas.microsoft.com/office/drawing/2014/main" id="{5215B980-F27A-B74B-B368-08B5B5BD0159}"/>
              </a:ext>
            </a:extLst>
          </p:cNvPr>
          <p:cNvGraphicFramePr>
            <a:graphicFrameLocks noGrp="1"/>
          </p:cNvGraphicFramePr>
          <p:nvPr/>
        </p:nvGraphicFramePr>
        <p:xfrm>
          <a:off x="2108250" y="30480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843FBF1-C924-E643-A460-77DC34F2FD8C}"/>
              </a:ext>
            </a:extLst>
          </p:cNvPr>
          <p:cNvSpPr/>
          <p:nvPr/>
        </p:nvSpPr>
        <p:spPr bwMode="auto">
          <a:xfrm>
            <a:off x="1981200" y="28956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7" name="Rectangle 6">
            <a:extLst>
              <a:ext uri="{FF2B5EF4-FFF2-40B4-BE49-F238E27FC236}">
                <a16:creationId xmlns:a16="http://schemas.microsoft.com/office/drawing/2014/main" id="{EDE1641E-765E-8247-97F6-4E5C050D4294}"/>
              </a:ext>
            </a:extLst>
          </p:cNvPr>
          <p:cNvSpPr/>
          <p:nvPr/>
        </p:nvSpPr>
        <p:spPr bwMode="auto">
          <a:xfrm>
            <a:off x="7086600" y="2907323"/>
            <a:ext cx="20574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841089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3AF9A-9612-4F42-8F55-A4ED199E1572}"/>
              </a:ext>
            </a:extLst>
          </p:cNvPr>
          <p:cNvSpPr>
            <a:spLocks noGrp="1"/>
          </p:cNvSpPr>
          <p:nvPr>
            <p:ph type="title"/>
          </p:nvPr>
        </p:nvSpPr>
        <p:spPr/>
        <p:txBody>
          <a:bodyPr/>
          <a:lstStyle/>
          <a:p>
            <a:r>
              <a:rPr lang="en-CN" dirty="0"/>
              <a:t>But, Hitchcock did It </a:t>
            </a:r>
            <a:r>
              <a:rPr lang="en-CN" sz="2400" dirty="0"/>
              <a:t>(So it was with the COD game)</a:t>
            </a:r>
            <a:endParaRPr lang="en-CN" dirty="0"/>
          </a:p>
        </p:txBody>
      </p:sp>
      <p:pic>
        <p:nvPicPr>
          <p:cNvPr id="5" name="Image 1" descr="The_man_who_knew_too_much_1934_poster.jpg">
            <a:extLst>
              <a:ext uri="{FF2B5EF4-FFF2-40B4-BE49-F238E27FC236}">
                <a16:creationId xmlns:a16="http://schemas.microsoft.com/office/drawing/2014/main" id="{5742D753-0242-7242-9868-C60F84AD1BBE}"/>
              </a:ext>
            </a:extLst>
          </p:cNvPr>
          <p:cNvPicPr>
            <a:picLocks noChangeAspect="1"/>
          </p:cNvPicPr>
          <p:nvPr/>
        </p:nvPicPr>
        <p:blipFill>
          <a:blip r:embed="rId2" cstate="print"/>
          <a:srcRect/>
          <a:stretch>
            <a:fillRect/>
          </a:stretch>
        </p:blipFill>
        <p:spPr bwMode="auto">
          <a:xfrm>
            <a:off x="676875" y="1905000"/>
            <a:ext cx="3300412" cy="4889500"/>
          </a:xfrm>
          <a:prstGeom prst="rect">
            <a:avLst/>
          </a:prstGeom>
          <a:noFill/>
          <a:ln w="9525">
            <a:noFill/>
            <a:miter lim="800000"/>
            <a:headEnd/>
            <a:tailEnd/>
          </a:ln>
        </p:spPr>
      </p:pic>
      <p:pic>
        <p:nvPicPr>
          <p:cNvPr id="6" name="Image 2" descr="The_Man_Who_Knew_Too_Much_1956_film.jpg">
            <a:extLst>
              <a:ext uri="{FF2B5EF4-FFF2-40B4-BE49-F238E27FC236}">
                <a16:creationId xmlns:a16="http://schemas.microsoft.com/office/drawing/2014/main" id="{72BEA186-5421-6049-A0DE-B4E2D07EB796}"/>
              </a:ext>
            </a:extLst>
          </p:cNvPr>
          <p:cNvPicPr>
            <a:picLocks noChangeAspect="1"/>
          </p:cNvPicPr>
          <p:nvPr/>
        </p:nvPicPr>
        <p:blipFill>
          <a:blip r:embed="rId3" cstate="print"/>
          <a:srcRect/>
          <a:stretch>
            <a:fillRect/>
          </a:stretch>
        </p:blipFill>
        <p:spPr bwMode="auto">
          <a:xfrm>
            <a:off x="4006594" y="1905000"/>
            <a:ext cx="3326191" cy="4889501"/>
          </a:xfrm>
          <a:prstGeom prst="rect">
            <a:avLst/>
          </a:prstGeom>
          <a:noFill/>
          <a:ln w="9525">
            <a:noFill/>
            <a:miter lim="800000"/>
            <a:headEnd/>
            <a:tailEnd/>
          </a:ln>
        </p:spPr>
      </p:pic>
      <p:pic>
        <p:nvPicPr>
          <p:cNvPr id="9" name="Picture 8">
            <a:extLst>
              <a:ext uri="{FF2B5EF4-FFF2-40B4-BE49-F238E27FC236}">
                <a16:creationId xmlns:a16="http://schemas.microsoft.com/office/drawing/2014/main" id="{D69D70AD-E3E7-8B47-A0ED-97BF5568DC6D}"/>
              </a:ext>
            </a:extLst>
          </p:cNvPr>
          <p:cNvPicPr>
            <a:picLocks noChangeAspect="1"/>
          </p:cNvPicPr>
          <p:nvPr/>
        </p:nvPicPr>
        <p:blipFill rotWithShape="1">
          <a:blip r:embed="rId4"/>
          <a:srcRect b="16026"/>
          <a:stretch/>
        </p:blipFill>
        <p:spPr>
          <a:xfrm>
            <a:off x="7992075" y="2146970"/>
            <a:ext cx="2774731" cy="3327400"/>
          </a:xfrm>
          <a:prstGeom prst="rect">
            <a:avLst/>
          </a:prstGeom>
        </p:spPr>
      </p:pic>
      <p:pic>
        <p:nvPicPr>
          <p:cNvPr id="11" name="Picture 10">
            <a:extLst>
              <a:ext uri="{FF2B5EF4-FFF2-40B4-BE49-F238E27FC236}">
                <a16:creationId xmlns:a16="http://schemas.microsoft.com/office/drawing/2014/main" id="{C315FCC1-76FC-6C40-A199-3101EEF201D6}"/>
              </a:ext>
            </a:extLst>
          </p:cNvPr>
          <p:cNvPicPr>
            <a:picLocks noChangeAspect="1"/>
          </p:cNvPicPr>
          <p:nvPr/>
        </p:nvPicPr>
        <p:blipFill>
          <a:blip r:embed="rId5"/>
          <a:stretch>
            <a:fillRect/>
          </a:stretch>
        </p:blipFill>
        <p:spPr>
          <a:xfrm>
            <a:off x="11125200" y="2146970"/>
            <a:ext cx="2667000" cy="3327400"/>
          </a:xfrm>
          <a:prstGeom prst="rect">
            <a:avLst/>
          </a:prstGeom>
        </p:spPr>
      </p:pic>
      <p:sp>
        <p:nvSpPr>
          <p:cNvPr id="12" name="TextBox 11">
            <a:extLst>
              <a:ext uri="{FF2B5EF4-FFF2-40B4-BE49-F238E27FC236}">
                <a16:creationId xmlns:a16="http://schemas.microsoft.com/office/drawing/2014/main" id="{33255888-37F1-7844-938A-42E30CD27E45}"/>
              </a:ext>
            </a:extLst>
          </p:cNvPr>
          <p:cNvSpPr txBox="1"/>
          <p:nvPr/>
        </p:nvSpPr>
        <p:spPr>
          <a:xfrm>
            <a:off x="8288215" y="5721532"/>
            <a:ext cx="5181600" cy="1200329"/>
          </a:xfrm>
          <a:prstGeom prst="rect">
            <a:avLst/>
          </a:prstGeom>
          <a:noFill/>
        </p:spPr>
        <p:txBody>
          <a:bodyPr wrap="square" rtlCol="0">
            <a:spAutoFit/>
          </a:bodyPr>
          <a:lstStyle/>
          <a:p>
            <a:pPr algn="ctr"/>
            <a:r>
              <a:rPr lang="en-CN" sz="2400" dirty="0">
                <a:latin typeface="Lato" panose="020F0502020204030203" pitchFamily="34" charset="77"/>
              </a:rPr>
              <a:t>Same developer (Infinite Ward)</a:t>
            </a:r>
          </a:p>
          <a:p>
            <a:pPr algn="ctr"/>
            <a:r>
              <a:rPr lang="en-CN" sz="2400" dirty="0">
                <a:latin typeface="Lato" panose="020F0502020204030203" pitchFamily="34" charset="77"/>
              </a:rPr>
              <a:t>Same publisher (Activision)</a:t>
            </a:r>
          </a:p>
          <a:p>
            <a:pPr algn="ctr"/>
            <a:r>
              <a:rPr lang="en-CN" sz="2400" dirty="0">
                <a:latin typeface="Lato" panose="020F0502020204030203" pitchFamily="34" charset="77"/>
              </a:rPr>
              <a:t>Two different years (2007, 2019)</a:t>
            </a:r>
          </a:p>
        </p:txBody>
      </p:sp>
    </p:spTree>
    <p:extLst>
      <p:ext uri="{BB962C8B-B14F-4D97-AF65-F5344CB8AC3E}">
        <p14:creationId xmlns:p14="http://schemas.microsoft.com/office/powerpoint/2010/main" val="1289809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6A3E53-A0EE-3545-BF54-D20F148294FB}"/>
              </a:ext>
            </a:extLst>
          </p:cNvPr>
          <p:cNvSpPr>
            <a:spLocks noGrp="1"/>
          </p:cNvSpPr>
          <p:nvPr>
            <p:ph idx="1"/>
          </p:nvPr>
        </p:nvSpPr>
        <p:spPr>
          <a:xfrm>
            <a:off x="2545963" y="1041400"/>
            <a:ext cx="12954000" cy="1600200"/>
          </a:xfrm>
        </p:spPr>
        <p:txBody>
          <a:bodyPr/>
          <a:lstStyle/>
          <a:p>
            <a:r>
              <a:rPr lang="en-CN" dirty="0"/>
              <a:t>How to identify “different rows” in a table?</a:t>
            </a:r>
          </a:p>
          <a:p>
            <a:pPr lvl="1"/>
            <a:r>
              <a:rPr lang="en-CN" u="sng" dirty="0"/>
              <a:t>A column (or a set of columns)</a:t>
            </a:r>
            <a:r>
              <a:rPr lang="en-CN" dirty="0"/>
              <a:t> to </a:t>
            </a:r>
            <a:r>
              <a:rPr lang="en-US" dirty="0">
                <a:solidFill>
                  <a:srgbClr val="A2424F"/>
                </a:solidFill>
              </a:rPr>
              <a:t>differentiate</a:t>
            </a:r>
            <a:r>
              <a:rPr lang="en-US" dirty="0"/>
              <a:t> one row from another</a:t>
            </a:r>
          </a:p>
          <a:p>
            <a:pPr lvl="2"/>
            <a:r>
              <a:rPr lang="en-US" dirty="0"/>
              <a:t>In the film data … </a:t>
            </a:r>
            <a:r>
              <a:rPr lang="en-US" strike="sngStrike" dirty="0">
                <a:solidFill>
                  <a:schemeClr val="tx1">
                    <a:lumMod val="50000"/>
                    <a:lumOff val="50000"/>
                  </a:schemeClr>
                </a:solidFill>
              </a:rPr>
              <a:t>How about the movie titles?</a:t>
            </a:r>
            <a:r>
              <a:rPr lang="zh-CN" altLang="en-US" dirty="0">
                <a:solidFill>
                  <a:schemeClr val="tx1">
                    <a:lumMod val="50000"/>
                    <a:lumOff val="50000"/>
                  </a:schemeClr>
                </a:solidFill>
              </a:rPr>
              <a:t> </a:t>
            </a:r>
            <a:r>
              <a:rPr lang="en-US" altLang="zh-CN" strike="sngStrike" dirty="0">
                <a:solidFill>
                  <a:schemeClr val="tx1">
                    <a:lumMod val="50000"/>
                    <a:lumOff val="50000"/>
                  </a:schemeClr>
                </a:solidFill>
              </a:rPr>
              <a:t>Title + Director? </a:t>
            </a:r>
          </a:p>
          <a:p>
            <a:pPr lvl="2"/>
            <a:r>
              <a:rPr lang="en-US" altLang="zh-CN" dirty="0"/>
              <a:t>Title + Director + Year?</a:t>
            </a:r>
            <a:endParaRPr lang="en-US" dirty="0"/>
          </a:p>
        </p:txBody>
      </p:sp>
      <p:sp>
        <p:nvSpPr>
          <p:cNvPr id="3" name="Title 2">
            <a:extLst>
              <a:ext uri="{FF2B5EF4-FFF2-40B4-BE49-F238E27FC236}">
                <a16:creationId xmlns:a16="http://schemas.microsoft.com/office/drawing/2014/main" id="{0E323653-CC6D-3B4B-990C-396AA293C857}"/>
              </a:ext>
            </a:extLst>
          </p:cNvPr>
          <p:cNvSpPr>
            <a:spLocks noGrp="1"/>
          </p:cNvSpPr>
          <p:nvPr>
            <p:ph type="title"/>
          </p:nvPr>
        </p:nvSpPr>
        <p:spPr>
          <a:xfrm>
            <a:off x="838200" y="330200"/>
            <a:ext cx="1600200" cy="1422400"/>
          </a:xfrm>
        </p:spPr>
        <p:txBody>
          <a:bodyPr/>
          <a:lstStyle/>
          <a:p>
            <a:r>
              <a:rPr lang="en-CN" dirty="0"/>
              <a:t>Key</a:t>
            </a:r>
          </a:p>
        </p:txBody>
      </p:sp>
      <p:graphicFrame>
        <p:nvGraphicFramePr>
          <p:cNvPr id="5" name="Tableau 4">
            <a:extLst>
              <a:ext uri="{FF2B5EF4-FFF2-40B4-BE49-F238E27FC236}">
                <a16:creationId xmlns:a16="http://schemas.microsoft.com/office/drawing/2014/main" id="{5215B980-F27A-B74B-B368-08B5B5BD0159}"/>
              </a:ext>
            </a:extLst>
          </p:cNvPr>
          <p:cNvGraphicFramePr>
            <a:graphicFrameLocks noGrp="1"/>
          </p:cNvGraphicFramePr>
          <p:nvPr>
            <p:extLst>
              <p:ext uri="{D42A27DB-BD31-4B8C-83A1-F6EECF244321}">
                <p14:modId xmlns:p14="http://schemas.microsoft.com/office/powerpoint/2010/main" val="1377917389"/>
              </p:ext>
            </p:extLst>
          </p:nvPr>
        </p:nvGraphicFramePr>
        <p:xfrm>
          <a:off x="2108250" y="33528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843FBF1-C924-E643-A460-77DC34F2FD8C}"/>
              </a:ext>
            </a:extLst>
          </p:cNvPr>
          <p:cNvSpPr/>
          <p:nvPr/>
        </p:nvSpPr>
        <p:spPr bwMode="auto">
          <a:xfrm>
            <a:off x="1981200" y="32004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7" name="Rectangle 6">
            <a:extLst>
              <a:ext uri="{FF2B5EF4-FFF2-40B4-BE49-F238E27FC236}">
                <a16:creationId xmlns:a16="http://schemas.microsoft.com/office/drawing/2014/main" id="{EDE1641E-765E-8247-97F6-4E5C050D4294}"/>
              </a:ext>
            </a:extLst>
          </p:cNvPr>
          <p:cNvSpPr/>
          <p:nvPr/>
        </p:nvSpPr>
        <p:spPr bwMode="auto">
          <a:xfrm>
            <a:off x="7086600" y="3212123"/>
            <a:ext cx="20574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8" name="Rectangle 7">
            <a:extLst>
              <a:ext uri="{FF2B5EF4-FFF2-40B4-BE49-F238E27FC236}">
                <a16:creationId xmlns:a16="http://schemas.microsoft.com/office/drawing/2014/main" id="{0D1C7E1E-678B-2749-BB76-64D0F80F5812}"/>
              </a:ext>
            </a:extLst>
          </p:cNvPr>
          <p:cNvSpPr/>
          <p:nvPr/>
        </p:nvSpPr>
        <p:spPr bwMode="auto">
          <a:xfrm>
            <a:off x="6057900" y="3212123"/>
            <a:ext cx="8763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8488594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4B9AA-9058-744F-9732-6D8A51BE9D33}"/>
              </a:ext>
            </a:extLst>
          </p:cNvPr>
          <p:cNvSpPr>
            <a:spLocks noGrp="1"/>
          </p:cNvSpPr>
          <p:nvPr>
            <p:ph idx="1"/>
          </p:nvPr>
        </p:nvSpPr>
        <p:spPr/>
        <p:txBody>
          <a:bodyPr/>
          <a:lstStyle/>
          <a:p>
            <a:r>
              <a:rPr lang="en-CN" dirty="0"/>
              <a:t>Ok, you have made it this time, but –</a:t>
            </a:r>
          </a:p>
          <a:p>
            <a:pPr lvl="1"/>
            <a:r>
              <a:rPr lang="en-CN" dirty="0"/>
              <a:t>The combination is too difficult for either remembering or computing</a:t>
            </a:r>
          </a:p>
          <a:p>
            <a:pPr lvl="2"/>
            <a:r>
              <a:rPr lang="en-CN" dirty="0"/>
              <a:t>Need to compare multiple times on different columns</a:t>
            </a:r>
          </a:p>
          <a:p>
            <a:pPr lvl="2"/>
            <a:r>
              <a:rPr lang="en-CN" dirty="0"/>
              <a:t>Think about deduplication</a:t>
            </a:r>
          </a:p>
          <a:p>
            <a:pPr lvl="1"/>
            <a:r>
              <a:rPr lang="en-CN" dirty="0"/>
              <a:t>What if there are multiple items in a single column?</a:t>
            </a:r>
          </a:p>
          <a:p>
            <a:pPr lvl="2"/>
            <a:r>
              <a:rPr lang="en-CN" dirty="0"/>
              <a:t>For example, more than one directors in a movie?</a:t>
            </a:r>
          </a:p>
        </p:txBody>
      </p:sp>
      <p:sp>
        <p:nvSpPr>
          <p:cNvPr id="3" name="Title 2">
            <a:extLst>
              <a:ext uri="{FF2B5EF4-FFF2-40B4-BE49-F238E27FC236}">
                <a16:creationId xmlns:a16="http://schemas.microsoft.com/office/drawing/2014/main" id="{670F08C8-4D38-944D-B4FC-BC1813F352B3}"/>
              </a:ext>
            </a:extLst>
          </p:cNvPr>
          <p:cNvSpPr>
            <a:spLocks noGrp="1"/>
          </p:cNvSpPr>
          <p:nvPr>
            <p:ph type="title"/>
          </p:nvPr>
        </p:nvSpPr>
        <p:spPr/>
        <p:txBody>
          <a:bodyPr/>
          <a:lstStyle/>
          <a:p>
            <a:r>
              <a:rPr lang="en-CN" dirty="0"/>
              <a:t>Key</a:t>
            </a:r>
          </a:p>
        </p:txBody>
      </p:sp>
      <p:pic>
        <p:nvPicPr>
          <p:cNvPr id="5" name="Picture 4">
            <a:extLst>
              <a:ext uri="{FF2B5EF4-FFF2-40B4-BE49-F238E27FC236}">
                <a16:creationId xmlns:a16="http://schemas.microsoft.com/office/drawing/2014/main" id="{3277F543-3837-764C-B578-D0E475513F38}"/>
              </a:ext>
            </a:extLst>
          </p:cNvPr>
          <p:cNvPicPr>
            <a:picLocks noChangeAspect="1"/>
          </p:cNvPicPr>
          <p:nvPr/>
        </p:nvPicPr>
        <p:blipFill>
          <a:blip r:embed="rId3"/>
          <a:stretch>
            <a:fillRect/>
          </a:stretch>
        </p:blipFill>
        <p:spPr>
          <a:xfrm>
            <a:off x="10710842" y="3352800"/>
            <a:ext cx="3098943" cy="4343400"/>
          </a:xfrm>
          <a:prstGeom prst="rect">
            <a:avLst/>
          </a:prstGeom>
        </p:spPr>
      </p:pic>
    </p:spTree>
    <p:extLst>
      <p:ext uri="{BB962C8B-B14F-4D97-AF65-F5344CB8AC3E}">
        <p14:creationId xmlns:p14="http://schemas.microsoft.com/office/powerpoint/2010/main" val="5526030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AFD198-3998-5442-A260-56480AFCED4C}"/>
              </a:ext>
            </a:extLst>
          </p:cNvPr>
          <p:cNvSpPr>
            <a:spLocks noGrp="1"/>
          </p:cNvSpPr>
          <p:nvPr>
            <p:ph idx="1"/>
          </p:nvPr>
        </p:nvSpPr>
        <p:spPr/>
        <p:txBody>
          <a:bodyPr/>
          <a:lstStyle/>
          <a:p>
            <a:r>
              <a:rPr lang="en-CN" dirty="0"/>
              <a:t>Some of the keys may be unique for every row</a:t>
            </a:r>
          </a:p>
          <a:p>
            <a:pPr lvl="1"/>
            <a:r>
              <a:rPr lang="en-CN" dirty="0"/>
              <a:t>Student ID, Email address, 18-digit ID number, etc.</a:t>
            </a:r>
          </a:p>
          <a:p>
            <a:r>
              <a:rPr lang="en-CN" dirty="0"/>
              <a:t>Usually, it is a good practice to choose the simplest one</a:t>
            </a:r>
          </a:p>
          <a:p>
            <a:pPr lvl="1"/>
            <a:r>
              <a:rPr lang="en-CN" dirty="0"/>
              <a:t>(Or, create one)</a:t>
            </a:r>
          </a:p>
        </p:txBody>
      </p:sp>
      <p:sp>
        <p:nvSpPr>
          <p:cNvPr id="3" name="Title 2">
            <a:extLst>
              <a:ext uri="{FF2B5EF4-FFF2-40B4-BE49-F238E27FC236}">
                <a16:creationId xmlns:a16="http://schemas.microsoft.com/office/drawing/2014/main" id="{EFC5CF50-64A1-9E46-9DFE-B34AFDAF66EB}"/>
              </a:ext>
            </a:extLst>
          </p:cNvPr>
          <p:cNvSpPr>
            <a:spLocks noGrp="1"/>
          </p:cNvSpPr>
          <p:nvPr>
            <p:ph type="title"/>
          </p:nvPr>
        </p:nvSpPr>
        <p:spPr/>
        <p:txBody>
          <a:bodyPr/>
          <a:lstStyle/>
          <a:p>
            <a:r>
              <a:rPr lang="en-CN" dirty="0"/>
              <a:t>Primary Key</a:t>
            </a:r>
          </a:p>
        </p:txBody>
      </p:sp>
      <p:graphicFrame>
        <p:nvGraphicFramePr>
          <p:cNvPr id="4" name="Tableau 4">
            <a:extLst>
              <a:ext uri="{FF2B5EF4-FFF2-40B4-BE49-F238E27FC236}">
                <a16:creationId xmlns:a16="http://schemas.microsoft.com/office/drawing/2014/main" id="{250F3579-31E4-7B42-AE9A-C955838CAB6A}"/>
              </a:ext>
            </a:extLst>
          </p:cNvPr>
          <p:cNvGraphicFramePr>
            <a:graphicFrameLocks noGrp="1"/>
          </p:cNvGraphicFramePr>
          <p:nvPr>
            <p:extLst>
              <p:ext uri="{D42A27DB-BD31-4B8C-83A1-F6EECF244321}">
                <p14:modId xmlns:p14="http://schemas.microsoft.com/office/powerpoint/2010/main" val="4245846168"/>
              </p:ext>
            </p:extLst>
          </p:nvPr>
        </p:nvGraphicFramePr>
        <p:xfrm>
          <a:off x="939825" y="4180466"/>
          <a:ext cx="12750749" cy="3380919"/>
        </p:xfrm>
        <a:graphic>
          <a:graphicData uri="http://schemas.openxmlformats.org/drawingml/2006/table">
            <a:tbl>
              <a:tblPr firstRow="1" bandRow="1">
                <a:tableStyleId>{5C22544A-7EE6-4342-B048-85BDC9FD1C3A}</a:tableStyleId>
              </a:tblPr>
              <a:tblGrid>
                <a:gridCol w="1393819">
                  <a:extLst>
                    <a:ext uri="{9D8B030D-6E8A-4147-A177-3AD203B41FA5}">
                      <a16:colId xmlns:a16="http://schemas.microsoft.com/office/drawing/2014/main" val="1850732327"/>
                    </a:ext>
                  </a:extLst>
                </a:gridCol>
                <a:gridCol w="3689179">
                  <a:extLst>
                    <a:ext uri="{9D8B030D-6E8A-4147-A177-3AD203B41FA5}">
                      <a16:colId xmlns:a16="http://schemas.microsoft.com/office/drawing/2014/main" val="20000"/>
                    </a:ext>
                  </a:extLst>
                </a:gridCol>
                <a:gridCol w="1489843">
                  <a:extLst>
                    <a:ext uri="{9D8B030D-6E8A-4147-A177-3AD203B41FA5}">
                      <a16:colId xmlns:a16="http://schemas.microsoft.com/office/drawing/2014/main" val="20001"/>
                    </a:ext>
                  </a:extLst>
                </a:gridCol>
                <a:gridCol w="876378">
                  <a:extLst>
                    <a:ext uri="{9D8B030D-6E8A-4147-A177-3AD203B41FA5}">
                      <a16:colId xmlns:a16="http://schemas.microsoft.com/office/drawing/2014/main" val="20002"/>
                    </a:ext>
                  </a:extLst>
                </a:gridCol>
                <a:gridCol w="1928031">
                  <a:extLst>
                    <a:ext uri="{9D8B030D-6E8A-4147-A177-3AD203B41FA5}">
                      <a16:colId xmlns:a16="http://schemas.microsoft.com/office/drawing/2014/main" val="20003"/>
                    </a:ext>
                  </a:extLst>
                </a:gridCol>
                <a:gridCol w="3373499">
                  <a:extLst>
                    <a:ext uri="{9D8B030D-6E8A-4147-A177-3AD203B41FA5}">
                      <a16:colId xmlns:a16="http://schemas.microsoft.com/office/drawing/2014/main" val="20004"/>
                    </a:ext>
                  </a:extLst>
                </a:gridCol>
              </a:tblGrid>
              <a:tr h="400701">
                <a:tc>
                  <a:txBody>
                    <a:bodyPr/>
                    <a:lstStyle/>
                    <a:p>
                      <a:r>
                        <a:rPr lang="en-GB" sz="1900" dirty="0">
                          <a:solidFill>
                            <a:srgbClr val="000000"/>
                          </a:solidFill>
                          <a:latin typeface="Lato" panose="020F0502020204030203" pitchFamily="34" charset="77"/>
                        </a:rPr>
                        <a:t>Movie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en-GB" sz="1900" dirty="0">
                          <a:solidFill>
                            <a:srgbClr val="000000"/>
                          </a:solidFill>
                          <a:latin typeface="Lato" panose="020F0502020204030203" pitchFamily="34" charset="77"/>
                        </a:rPr>
                        <a:t>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en-GB" sz="1900" dirty="0">
                          <a:solidFill>
                            <a:srgbClr val="000000"/>
                          </a:solidFill>
                          <a:latin typeface="Lato" panose="020F0502020204030203" pitchFamily="34" charset="77"/>
                        </a:rPr>
                        <a:t>4</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31C5A560-8AF2-5342-B3D5-F72D86296024}"/>
              </a:ext>
            </a:extLst>
          </p:cNvPr>
          <p:cNvSpPr/>
          <p:nvPr/>
        </p:nvSpPr>
        <p:spPr bwMode="auto">
          <a:xfrm>
            <a:off x="838199" y="4097215"/>
            <a:ext cx="1447801" cy="3598986"/>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6" name="TextBox 5">
            <a:extLst>
              <a:ext uri="{FF2B5EF4-FFF2-40B4-BE49-F238E27FC236}">
                <a16:creationId xmlns:a16="http://schemas.microsoft.com/office/drawing/2014/main" id="{4C6BF457-2437-3244-90CE-4E5766744609}"/>
              </a:ext>
            </a:extLst>
          </p:cNvPr>
          <p:cNvSpPr txBox="1"/>
          <p:nvPr/>
        </p:nvSpPr>
        <p:spPr>
          <a:xfrm>
            <a:off x="6934200" y="1000761"/>
            <a:ext cx="7696200" cy="646331"/>
          </a:xfrm>
          <a:prstGeom prst="rect">
            <a:avLst/>
          </a:prstGeom>
          <a:noFill/>
        </p:spPr>
        <p:txBody>
          <a:bodyPr wrap="square" rtlCol="0">
            <a:spAutoFit/>
          </a:bodyPr>
          <a:lstStyle/>
          <a:p>
            <a:r>
              <a:rPr lang="en-CN" sz="1800" dirty="0">
                <a:solidFill>
                  <a:schemeClr val="tx1">
                    <a:lumMod val="50000"/>
                    <a:lumOff val="50000"/>
                  </a:schemeClr>
                </a:solidFill>
                <a:latin typeface="Lato" panose="020F0502020204030203" pitchFamily="34" charset="77"/>
              </a:rPr>
              <a:t>Additional material about creating a unique ID for each row: </a:t>
            </a:r>
            <a:r>
              <a:rPr lang="en-US" sz="1800" dirty="0">
                <a:solidFill>
                  <a:schemeClr val="tx1">
                    <a:lumMod val="50000"/>
                    <a:lumOff val="50000"/>
                  </a:schemeClr>
                </a:solidFill>
                <a:latin typeface="Consolas" panose="020B0609020204030204" pitchFamily="49" charset="0"/>
                <a:cs typeface="Consolas" panose="020B0609020204030204" pitchFamily="49" charset="0"/>
              </a:rPr>
              <a:t>https://</a:t>
            </a:r>
            <a:r>
              <a:rPr lang="en-US" sz="1800" dirty="0" err="1">
                <a:solidFill>
                  <a:schemeClr val="tx1">
                    <a:lumMod val="50000"/>
                    <a:lumOff val="50000"/>
                  </a:schemeClr>
                </a:solidFill>
                <a:latin typeface="Consolas" panose="020B0609020204030204" pitchFamily="49" charset="0"/>
                <a:cs typeface="Consolas" panose="020B0609020204030204" pitchFamily="49" charset="0"/>
              </a:rPr>
              <a:t>en.wikipedia.org</a:t>
            </a:r>
            <a:r>
              <a:rPr lang="en-US" sz="1800" dirty="0">
                <a:solidFill>
                  <a:schemeClr val="tx1">
                    <a:lumMod val="50000"/>
                    <a:lumOff val="50000"/>
                  </a:schemeClr>
                </a:solidFill>
                <a:latin typeface="Consolas" panose="020B0609020204030204" pitchFamily="49" charset="0"/>
                <a:cs typeface="Consolas" panose="020B0609020204030204" pitchFamily="49" charset="0"/>
              </a:rPr>
              <a:t>/wiki/</a:t>
            </a:r>
            <a:r>
              <a:rPr lang="en-US" sz="1800" dirty="0" err="1">
                <a:solidFill>
                  <a:schemeClr val="tx1">
                    <a:lumMod val="50000"/>
                    <a:lumOff val="50000"/>
                  </a:schemeClr>
                </a:solidFill>
                <a:latin typeface="Consolas" panose="020B0609020204030204" pitchFamily="49" charset="0"/>
                <a:cs typeface="Consolas" panose="020B0609020204030204" pitchFamily="49" charset="0"/>
              </a:rPr>
              <a:t>Universally_unique_identifier</a:t>
            </a:r>
            <a:endParaRPr lang="en-CN" sz="1800" dirty="0">
              <a:solidFill>
                <a:schemeClr val="tx1">
                  <a:lumMod val="50000"/>
                  <a:lumOff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40180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A083D0-23EC-BF4A-AC49-D47DD7127A3C}"/>
              </a:ext>
            </a:extLst>
          </p:cNvPr>
          <p:cNvSpPr>
            <a:spLocks noGrp="1"/>
          </p:cNvSpPr>
          <p:nvPr>
            <p:ph idx="1"/>
          </p:nvPr>
        </p:nvSpPr>
        <p:spPr/>
        <p:txBody>
          <a:bodyPr/>
          <a:lstStyle/>
          <a:p>
            <a:r>
              <a:rPr lang="en-CN" dirty="0"/>
              <a:t>A way </a:t>
            </a:r>
            <a:r>
              <a:rPr lang="en-US" dirty="0" smtClean="0"/>
              <a:t>of</a:t>
            </a:r>
            <a:r>
              <a:rPr lang="en-CN" dirty="0" smtClean="0"/>
              <a:t> standardiz</a:t>
            </a:r>
            <a:r>
              <a:rPr lang="en-US" dirty="0" err="1" smtClean="0"/>
              <a:t>ing</a:t>
            </a:r>
            <a:r>
              <a:rPr lang="en-CN" dirty="0" smtClean="0"/>
              <a:t> </a:t>
            </a:r>
            <a:r>
              <a:rPr lang="en-CN" dirty="0"/>
              <a:t>your data</a:t>
            </a:r>
          </a:p>
        </p:txBody>
      </p:sp>
      <p:sp>
        <p:nvSpPr>
          <p:cNvPr id="3" name="Title 2">
            <a:extLst>
              <a:ext uri="{FF2B5EF4-FFF2-40B4-BE49-F238E27FC236}">
                <a16:creationId xmlns:a16="http://schemas.microsoft.com/office/drawing/2014/main" id="{25D36C77-FFD7-EF48-9EFC-90AA8529D002}"/>
              </a:ext>
            </a:extLst>
          </p:cNvPr>
          <p:cNvSpPr>
            <a:spLocks noGrp="1"/>
          </p:cNvSpPr>
          <p:nvPr>
            <p:ph type="title"/>
          </p:nvPr>
        </p:nvSpPr>
        <p:spPr/>
        <p:txBody>
          <a:bodyPr/>
          <a:lstStyle/>
          <a:p>
            <a:r>
              <a:rPr lang="en-CN" dirty="0"/>
              <a:t>Normalization</a:t>
            </a:r>
          </a:p>
        </p:txBody>
      </p:sp>
      <p:graphicFrame>
        <p:nvGraphicFramePr>
          <p:cNvPr id="4" name="Tableau 4">
            <a:extLst>
              <a:ext uri="{FF2B5EF4-FFF2-40B4-BE49-F238E27FC236}">
                <a16:creationId xmlns:a16="http://schemas.microsoft.com/office/drawing/2014/main" id="{E6F3C59E-8001-A94B-A721-E8A1315108D1}"/>
              </a:ext>
            </a:extLst>
          </p:cNvPr>
          <p:cNvGraphicFramePr>
            <a:graphicFrameLocks noGrp="1"/>
          </p:cNvGraphicFramePr>
          <p:nvPr>
            <p:extLst>
              <p:ext uri="{D42A27DB-BD31-4B8C-83A1-F6EECF244321}">
                <p14:modId xmlns:p14="http://schemas.microsoft.com/office/powerpoint/2010/main" val="2391875687"/>
              </p:ext>
            </p:extLst>
          </p:nvPr>
        </p:nvGraphicFramePr>
        <p:xfrm>
          <a:off x="939825" y="2952823"/>
          <a:ext cx="12750749" cy="3380919"/>
        </p:xfrm>
        <a:graphic>
          <a:graphicData uri="http://schemas.openxmlformats.org/drawingml/2006/table">
            <a:tbl>
              <a:tblPr firstRow="1" bandRow="1">
                <a:tableStyleId>{5C22544A-7EE6-4342-B048-85BDC9FD1C3A}</a:tableStyleId>
              </a:tblPr>
              <a:tblGrid>
                <a:gridCol w="1393819">
                  <a:extLst>
                    <a:ext uri="{9D8B030D-6E8A-4147-A177-3AD203B41FA5}">
                      <a16:colId xmlns:a16="http://schemas.microsoft.com/office/drawing/2014/main" val="1850732327"/>
                    </a:ext>
                  </a:extLst>
                </a:gridCol>
                <a:gridCol w="3689179">
                  <a:extLst>
                    <a:ext uri="{9D8B030D-6E8A-4147-A177-3AD203B41FA5}">
                      <a16:colId xmlns:a16="http://schemas.microsoft.com/office/drawing/2014/main" val="20000"/>
                    </a:ext>
                  </a:extLst>
                </a:gridCol>
                <a:gridCol w="1489843">
                  <a:extLst>
                    <a:ext uri="{9D8B030D-6E8A-4147-A177-3AD203B41FA5}">
                      <a16:colId xmlns:a16="http://schemas.microsoft.com/office/drawing/2014/main" val="20001"/>
                    </a:ext>
                  </a:extLst>
                </a:gridCol>
                <a:gridCol w="876378">
                  <a:extLst>
                    <a:ext uri="{9D8B030D-6E8A-4147-A177-3AD203B41FA5}">
                      <a16:colId xmlns:a16="http://schemas.microsoft.com/office/drawing/2014/main" val="20002"/>
                    </a:ext>
                  </a:extLst>
                </a:gridCol>
                <a:gridCol w="2012256">
                  <a:extLst>
                    <a:ext uri="{9D8B030D-6E8A-4147-A177-3AD203B41FA5}">
                      <a16:colId xmlns:a16="http://schemas.microsoft.com/office/drawing/2014/main" val="20003"/>
                    </a:ext>
                  </a:extLst>
                </a:gridCol>
                <a:gridCol w="3289274">
                  <a:extLst>
                    <a:ext uri="{9D8B030D-6E8A-4147-A177-3AD203B41FA5}">
                      <a16:colId xmlns:a16="http://schemas.microsoft.com/office/drawing/2014/main" val="20004"/>
                    </a:ext>
                  </a:extLst>
                </a:gridCol>
              </a:tblGrid>
              <a:tr h="400701">
                <a:tc>
                  <a:txBody>
                    <a:bodyPr/>
                    <a:lstStyle/>
                    <a:p>
                      <a:r>
                        <a:rPr lang="en-GB" sz="1900" dirty="0">
                          <a:solidFill>
                            <a:srgbClr val="000000"/>
                          </a:solidFill>
                          <a:latin typeface="Lato" panose="020F0502020204030203" pitchFamily="34" charset="77"/>
                        </a:rPr>
                        <a:t>Movie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en-GB" sz="1900" dirty="0">
                          <a:solidFill>
                            <a:srgbClr val="000000"/>
                          </a:solidFill>
                          <a:latin typeface="Lato" panose="020F0502020204030203" pitchFamily="34" charset="77"/>
                        </a:rPr>
                        <a:t>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en-GB" sz="1900" dirty="0">
                          <a:solidFill>
                            <a:srgbClr val="000000"/>
                          </a:solidFill>
                          <a:latin typeface="Lato" panose="020F0502020204030203" pitchFamily="34" charset="77"/>
                        </a:rPr>
                        <a:t>4</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baseline="0" dirty="0">
                          <a:solidFill>
                            <a:srgbClr val="000000"/>
                          </a:solidFill>
                          <a:latin typeface="Lato" panose="020F0502020204030203" pitchFamily="34" charset="77"/>
                        </a:rPr>
                        <a:t>Alfred Hitchcock</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008291DE-6563-C244-80A2-583E6BABE3F7}"/>
              </a:ext>
            </a:extLst>
          </p:cNvPr>
          <p:cNvSpPr/>
          <p:nvPr/>
        </p:nvSpPr>
        <p:spPr bwMode="auto">
          <a:xfrm>
            <a:off x="8305800" y="2848706"/>
            <a:ext cx="2057400" cy="3598986"/>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6" name="TextBox 5">
            <a:extLst>
              <a:ext uri="{FF2B5EF4-FFF2-40B4-BE49-F238E27FC236}">
                <a16:creationId xmlns:a16="http://schemas.microsoft.com/office/drawing/2014/main" id="{35561F3A-1EF5-9D4D-A8CF-4F869CB35ED3}"/>
              </a:ext>
            </a:extLst>
          </p:cNvPr>
          <p:cNvSpPr txBox="1"/>
          <p:nvPr/>
        </p:nvSpPr>
        <p:spPr>
          <a:xfrm>
            <a:off x="7658100" y="6575014"/>
            <a:ext cx="3352800" cy="954107"/>
          </a:xfrm>
          <a:prstGeom prst="rect">
            <a:avLst/>
          </a:prstGeom>
          <a:noFill/>
        </p:spPr>
        <p:txBody>
          <a:bodyPr wrap="square" rtlCol="0">
            <a:spAutoFit/>
          </a:bodyPr>
          <a:lstStyle/>
          <a:p>
            <a:r>
              <a:rPr lang="en-CN" sz="2800" dirty="0">
                <a:latin typeface="Lato" panose="020F0502020204030203" pitchFamily="34" charset="77"/>
              </a:rPr>
              <a:t>*Too many different ways of spelling* </a:t>
            </a:r>
          </a:p>
        </p:txBody>
      </p:sp>
    </p:spTree>
    <p:extLst>
      <p:ext uri="{BB962C8B-B14F-4D97-AF65-F5344CB8AC3E}">
        <p14:creationId xmlns:p14="http://schemas.microsoft.com/office/powerpoint/2010/main" val="10608427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CFE5-2B06-7E4D-9E4B-9001FA673D83}"/>
              </a:ext>
            </a:extLst>
          </p:cNvPr>
          <p:cNvSpPr>
            <a:spLocks noGrp="1"/>
          </p:cNvSpPr>
          <p:nvPr>
            <p:ph idx="1"/>
          </p:nvPr>
        </p:nvSpPr>
        <p:spPr/>
        <p:txBody>
          <a:bodyPr/>
          <a:lstStyle/>
          <a:p>
            <a:r>
              <a:rPr lang="en-CN" dirty="0"/>
              <a:t>“First Norm Rule” (1NF)</a:t>
            </a:r>
          </a:p>
          <a:p>
            <a:pPr lvl="1"/>
            <a:r>
              <a:rPr lang="en-US" dirty="0"/>
              <a:t>Each column should only contain ONE piece of information</a:t>
            </a:r>
            <a:endParaRPr lang="en-CN" dirty="0"/>
          </a:p>
        </p:txBody>
      </p:sp>
      <p:sp>
        <p:nvSpPr>
          <p:cNvPr id="3" name="Title 2">
            <a:extLst>
              <a:ext uri="{FF2B5EF4-FFF2-40B4-BE49-F238E27FC236}">
                <a16:creationId xmlns:a16="http://schemas.microsoft.com/office/drawing/2014/main" id="{54F722A3-C559-C847-9E58-BC415F02A00D}"/>
              </a:ext>
            </a:extLst>
          </p:cNvPr>
          <p:cNvSpPr>
            <a:spLocks noGrp="1"/>
          </p:cNvSpPr>
          <p:nvPr>
            <p:ph type="title"/>
          </p:nvPr>
        </p:nvSpPr>
        <p:spPr/>
        <p:txBody>
          <a:bodyPr/>
          <a:lstStyle/>
          <a:p>
            <a:r>
              <a:rPr lang="en-CN" dirty="0"/>
              <a:t>Normalization</a:t>
            </a:r>
          </a:p>
        </p:txBody>
      </p:sp>
      <p:graphicFrame>
        <p:nvGraphicFramePr>
          <p:cNvPr id="4" name="Tableau 4">
            <a:extLst>
              <a:ext uri="{FF2B5EF4-FFF2-40B4-BE49-F238E27FC236}">
                <a16:creationId xmlns:a16="http://schemas.microsoft.com/office/drawing/2014/main" id="{219C8C3D-4711-734F-B44B-F4A72707C319}"/>
              </a:ext>
            </a:extLst>
          </p:cNvPr>
          <p:cNvGraphicFramePr>
            <a:graphicFrameLocks noGrp="1"/>
          </p:cNvGraphicFramePr>
          <p:nvPr>
            <p:extLst>
              <p:ext uri="{D42A27DB-BD31-4B8C-83A1-F6EECF244321}">
                <p14:modId xmlns:p14="http://schemas.microsoft.com/office/powerpoint/2010/main" val="3058616650"/>
              </p:ext>
            </p:extLst>
          </p:nvPr>
        </p:nvGraphicFramePr>
        <p:xfrm>
          <a:off x="1219200" y="3505200"/>
          <a:ext cx="5301530" cy="3380919"/>
        </p:xfrm>
        <a:graphic>
          <a:graphicData uri="http://schemas.openxmlformats.org/drawingml/2006/table">
            <a:tbl>
              <a:tblPr firstRow="1" bandRow="1">
                <a:tableStyleId>{5C22544A-7EE6-4342-B048-85BDC9FD1C3A}</a:tableStyleId>
              </a:tblPr>
              <a:tblGrid>
                <a:gridCol w="1928031">
                  <a:extLst>
                    <a:ext uri="{9D8B030D-6E8A-4147-A177-3AD203B41FA5}">
                      <a16:colId xmlns:a16="http://schemas.microsoft.com/office/drawing/2014/main" val="20003"/>
                    </a:ext>
                  </a:extLst>
                </a:gridCol>
                <a:gridCol w="3373499">
                  <a:extLst>
                    <a:ext uri="{9D8B030D-6E8A-4147-A177-3AD203B41FA5}">
                      <a16:colId xmlns:a16="http://schemas.microsoft.com/office/drawing/2014/main" val="20004"/>
                    </a:ext>
                  </a:extLst>
                </a:gridCol>
              </a:tblGrid>
              <a:tr h="4007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HITCHCOCK,</a:t>
                      </a:r>
                      <a:r>
                        <a:rPr lang="fr-FR" sz="1900" baseline="0" dirty="0">
                          <a:solidFill>
                            <a:srgbClr val="000000"/>
                          </a:solidFill>
                          <a:latin typeface="Lato" panose="020F0502020204030203" pitchFamily="34" charset="77"/>
                        </a:rPr>
                        <a:t>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6" name="Straight Arrow Connector 5">
            <a:extLst>
              <a:ext uri="{FF2B5EF4-FFF2-40B4-BE49-F238E27FC236}">
                <a16:creationId xmlns:a16="http://schemas.microsoft.com/office/drawing/2014/main" id="{3FF69B2F-224F-C24C-9C30-72C0521F0009}"/>
              </a:ext>
            </a:extLst>
          </p:cNvPr>
          <p:cNvCxnSpPr>
            <a:cxnSpLocks/>
          </p:cNvCxnSpPr>
          <p:nvPr/>
        </p:nvCxnSpPr>
        <p:spPr bwMode="auto">
          <a:xfrm flipV="1">
            <a:off x="6837194" y="4572000"/>
            <a:ext cx="859006" cy="260148"/>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a:extLst>
              <a:ext uri="{FF2B5EF4-FFF2-40B4-BE49-F238E27FC236}">
                <a16:creationId xmlns:a16="http://schemas.microsoft.com/office/drawing/2014/main" id="{700E137B-36E7-B447-9371-F1FDFD7D7F97}"/>
              </a:ext>
            </a:extLst>
          </p:cNvPr>
          <p:cNvGraphicFramePr>
            <a:graphicFrameLocks noGrp="1"/>
          </p:cNvGraphicFramePr>
          <p:nvPr>
            <p:extLst>
              <p:ext uri="{D42A27DB-BD31-4B8C-83A1-F6EECF244321}">
                <p14:modId xmlns:p14="http://schemas.microsoft.com/office/powerpoint/2010/main" val="4155574850"/>
              </p:ext>
            </p:extLst>
          </p:nvPr>
        </p:nvGraphicFramePr>
        <p:xfrm>
          <a:off x="8144258" y="3505200"/>
          <a:ext cx="5301530" cy="1326948"/>
        </p:xfrm>
        <a:graphic>
          <a:graphicData uri="http://schemas.openxmlformats.org/drawingml/2006/table">
            <a:tbl>
              <a:tblPr firstRow="1" bandRow="1">
                <a:tableStyleId>{5C22544A-7EE6-4342-B048-85BDC9FD1C3A}</a:tableStyleId>
              </a:tblPr>
              <a:tblGrid>
                <a:gridCol w="2599942">
                  <a:extLst>
                    <a:ext uri="{9D8B030D-6E8A-4147-A177-3AD203B41FA5}">
                      <a16:colId xmlns:a16="http://schemas.microsoft.com/office/drawing/2014/main" val="20003"/>
                    </a:ext>
                  </a:extLst>
                </a:gridCol>
                <a:gridCol w="2701588">
                  <a:extLst>
                    <a:ext uri="{9D8B030D-6E8A-4147-A177-3AD203B41FA5}">
                      <a16:colId xmlns:a16="http://schemas.microsoft.com/office/drawing/2014/main" val="20004"/>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aphicFrame>
        <p:nvGraphicFramePr>
          <p:cNvPr id="9" name="Tableau 4">
            <a:extLst>
              <a:ext uri="{FF2B5EF4-FFF2-40B4-BE49-F238E27FC236}">
                <a16:creationId xmlns:a16="http://schemas.microsoft.com/office/drawing/2014/main" id="{60D643ED-27C9-804D-9023-C8899ED06A70}"/>
              </a:ext>
            </a:extLst>
          </p:cNvPr>
          <p:cNvGraphicFramePr>
            <a:graphicFrameLocks noGrp="1"/>
          </p:cNvGraphicFramePr>
          <p:nvPr>
            <p:extLst>
              <p:ext uri="{D42A27DB-BD31-4B8C-83A1-F6EECF244321}">
                <p14:modId xmlns:p14="http://schemas.microsoft.com/office/powerpoint/2010/main" val="4047641226"/>
              </p:ext>
            </p:extLst>
          </p:nvPr>
        </p:nvGraphicFramePr>
        <p:xfrm>
          <a:off x="8144258" y="5508726"/>
          <a:ext cx="5301530" cy="1326948"/>
        </p:xfrm>
        <a:graphic>
          <a:graphicData uri="http://schemas.openxmlformats.org/drawingml/2006/table">
            <a:tbl>
              <a:tblPr firstRow="1" bandRow="1">
                <a:tableStyleId>{5C22544A-7EE6-4342-B048-85BDC9FD1C3A}</a:tableStyleId>
              </a:tblPr>
              <a:tblGrid>
                <a:gridCol w="2599942">
                  <a:extLst>
                    <a:ext uri="{9D8B030D-6E8A-4147-A177-3AD203B41FA5}">
                      <a16:colId xmlns:a16="http://schemas.microsoft.com/office/drawing/2014/main" val="20003"/>
                    </a:ext>
                  </a:extLst>
                </a:gridCol>
                <a:gridCol w="2701588">
                  <a:extLst>
                    <a:ext uri="{9D8B030D-6E8A-4147-A177-3AD203B41FA5}">
                      <a16:colId xmlns:a16="http://schemas.microsoft.com/office/drawing/2014/main" val="20004"/>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Welles</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Joseph</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cxnSp>
        <p:nvCxnSpPr>
          <p:cNvPr id="12" name="Straight Arrow Connector 11">
            <a:extLst>
              <a:ext uri="{FF2B5EF4-FFF2-40B4-BE49-F238E27FC236}">
                <a16:creationId xmlns:a16="http://schemas.microsoft.com/office/drawing/2014/main" id="{0260F161-358D-E847-95BE-9F7CE25860C2}"/>
              </a:ext>
            </a:extLst>
          </p:cNvPr>
          <p:cNvCxnSpPr>
            <a:cxnSpLocks/>
          </p:cNvCxnSpPr>
          <p:nvPr/>
        </p:nvCxnSpPr>
        <p:spPr bwMode="auto">
          <a:xfrm>
            <a:off x="6837194" y="5455807"/>
            <a:ext cx="859006" cy="259193"/>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spTree>
    <p:extLst>
      <p:ext uri="{BB962C8B-B14F-4D97-AF65-F5344CB8AC3E}">
        <p14:creationId xmlns:p14="http://schemas.microsoft.com/office/powerpoint/2010/main" val="2121619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CFE5-2B06-7E4D-9E4B-9001FA673D83}"/>
              </a:ext>
            </a:extLst>
          </p:cNvPr>
          <p:cNvSpPr>
            <a:spLocks noGrp="1"/>
          </p:cNvSpPr>
          <p:nvPr>
            <p:ph idx="1"/>
          </p:nvPr>
        </p:nvSpPr>
        <p:spPr/>
        <p:txBody>
          <a:bodyPr/>
          <a:lstStyle/>
          <a:p>
            <a:r>
              <a:rPr lang="en-CN" dirty="0"/>
              <a:t>“First Norm Rule” (1NF)</a:t>
            </a:r>
          </a:p>
          <a:p>
            <a:pPr lvl="1"/>
            <a:r>
              <a:rPr lang="en-US" dirty="0"/>
              <a:t>Each column should only contain ONE piece of information</a:t>
            </a:r>
            <a:endParaRPr lang="en-CN" dirty="0"/>
          </a:p>
        </p:txBody>
      </p:sp>
      <p:sp>
        <p:nvSpPr>
          <p:cNvPr id="3" name="Title 2">
            <a:extLst>
              <a:ext uri="{FF2B5EF4-FFF2-40B4-BE49-F238E27FC236}">
                <a16:creationId xmlns:a16="http://schemas.microsoft.com/office/drawing/2014/main" id="{54F722A3-C559-C847-9E58-BC415F02A00D}"/>
              </a:ext>
            </a:extLst>
          </p:cNvPr>
          <p:cNvSpPr>
            <a:spLocks noGrp="1"/>
          </p:cNvSpPr>
          <p:nvPr>
            <p:ph type="title"/>
          </p:nvPr>
        </p:nvSpPr>
        <p:spPr/>
        <p:txBody>
          <a:bodyPr/>
          <a:lstStyle/>
          <a:p>
            <a:r>
              <a:rPr lang="en-CN" dirty="0"/>
              <a:t>Normalization</a:t>
            </a:r>
          </a:p>
        </p:txBody>
      </p:sp>
      <p:graphicFrame>
        <p:nvGraphicFramePr>
          <p:cNvPr id="4" name="Tableau 4">
            <a:extLst>
              <a:ext uri="{FF2B5EF4-FFF2-40B4-BE49-F238E27FC236}">
                <a16:creationId xmlns:a16="http://schemas.microsoft.com/office/drawing/2014/main" id="{219C8C3D-4711-734F-B44B-F4A72707C319}"/>
              </a:ext>
            </a:extLst>
          </p:cNvPr>
          <p:cNvGraphicFramePr>
            <a:graphicFrameLocks noGrp="1"/>
          </p:cNvGraphicFramePr>
          <p:nvPr/>
        </p:nvGraphicFramePr>
        <p:xfrm>
          <a:off x="1219200" y="3505200"/>
          <a:ext cx="5301530" cy="3380919"/>
        </p:xfrm>
        <a:graphic>
          <a:graphicData uri="http://schemas.openxmlformats.org/drawingml/2006/table">
            <a:tbl>
              <a:tblPr firstRow="1" bandRow="1">
                <a:tableStyleId>{5C22544A-7EE6-4342-B048-85BDC9FD1C3A}</a:tableStyleId>
              </a:tblPr>
              <a:tblGrid>
                <a:gridCol w="1928031">
                  <a:extLst>
                    <a:ext uri="{9D8B030D-6E8A-4147-A177-3AD203B41FA5}">
                      <a16:colId xmlns:a16="http://schemas.microsoft.com/office/drawing/2014/main" val="20003"/>
                    </a:ext>
                  </a:extLst>
                </a:gridCol>
                <a:gridCol w="3373499">
                  <a:extLst>
                    <a:ext uri="{9D8B030D-6E8A-4147-A177-3AD203B41FA5}">
                      <a16:colId xmlns:a16="http://schemas.microsoft.com/office/drawing/2014/main" val="20004"/>
                    </a:ext>
                  </a:extLst>
                </a:gridCol>
              </a:tblGrid>
              <a:tr h="4007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HITCHCOCK,</a:t>
                      </a:r>
                      <a:r>
                        <a:rPr lang="fr-FR" sz="1900" baseline="0" dirty="0">
                          <a:solidFill>
                            <a:srgbClr val="000000"/>
                          </a:solidFill>
                          <a:latin typeface="Lato" panose="020F0502020204030203" pitchFamily="34" charset="77"/>
                        </a:rPr>
                        <a:t>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6" name="Straight Arrow Connector 5">
            <a:extLst>
              <a:ext uri="{FF2B5EF4-FFF2-40B4-BE49-F238E27FC236}">
                <a16:creationId xmlns:a16="http://schemas.microsoft.com/office/drawing/2014/main" id="{3FF69B2F-224F-C24C-9C30-72C0521F0009}"/>
              </a:ext>
            </a:extLst>
          </p:cNvPr>
          <p:cNvCxnSpPr>
            <a:cxnSpLocks/>
          </p:cNvCxnSpPr>
          <p:nvPr/>
        </p:nvCxnSpPr>
        <p:spPr bwMode="auto">
          <a:xfrm flipV="1">
            <a:off x="6837194" y="4572000"/>
            <a:ext cx="859006" cy="260148"/>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a:extLst>
              <a:ext uri="{FF2B5EF4-FFF2-40B4-BE49-F238E27FC236}">
                <a16:creationId xmlns:a16="http://schemas.microsoft.com/office/drawing/2014/main" id="{700E137B-36E7-B447-9371-F1FDFD7D7F97}"/>
              </a:ext>
            </a:extLst>
          </p:cNvPr>
          <p:cNvGraphicFramePr>
            <a:graphicFrameLocks noGrp="1"/>
          </p:cNvGraphicFramePr>
          <p:nvPr>
            <p:extLst>
              <p:ext uri="{D42A27DB-BD31-4B8C-83A1-F6EECF244321}">
                <p14:modId xmlns:p14="http://schemas.microsoft.com/office/powerpoint/2010/main" val="2278038188"/>
              </p:ext>
            </p:extLst>
          </p:nvPr>
        </p:nvGraphicFramePr>
        <p:xfrm>
          <a:off x="8144258" y="3505200"/>
          <a:ext cx="5301529" cy="1523999"/>
        </p:xfrm>
        <a:graphic>
          <a:graphicData uri="http://schemas.openxmlformats.org/drawingml/2006/table">
            <a:tbl>
              <a:tblPr firstRow="1" bandRow="1">
                <a:tableStyleId>{5C22544A-7EE6-4342-B048-85BDC9FD1C3A}</a:tableStyleId>
              </a:tblPr>
              <a:tblGrid>
                <a:gridCol w="1278802">
                  <a:extLst>
                    <a:ext uri="{9D8B030D-6E8A-4147-A177-3AD203B41FA5}">
                      <a16:colId xmlns:a16="http://schemas.microsoft.com/office/drawing/2014/main" val="20003"/>
                    </a:ext>
                  </a:extLst>
                </a:gridCol>
                <a:gridCol w="1244940">
                  <a:extLst>
                    <a:ext uri="{9D8B030D-6E8A-4147-A177-3AD203B41FA5}">
                      <a16:colId xmlns:a16="http://schemas.microsoft.com/office/drawing/2014/main" val="20004"/>
                    </a:ext>
                  </a:extLst>
                </a:gridCol>
                <a:gridCol w="1371600">
                  <a:extLst>
                    <a:ext uri="{9D8B030D-6E8A-4147-A177-3AD203B41FA5}">
                      <a16:colId xmlns:a16="http://schemas.microsoft.com/office/drawing/2014/main" val="732388475"/>
                    </a:ext>
                  </a:extLst>
                </a:gridCol>
                <a:gridCol w="1406187">
                  <a:extLst>
                    <a:ext uri="{9D8B030D-6E8A-4147-A177-3AD203B41FA5}">
                      <a16:colId xmlns:a16="http://schemas.microsoft.com/office/drawing/2014/main" val="2881478592"/>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0938C3CF-72E6-5B49-BD5D-8FE0D4E0B53A}"/>
              </a:ext>
            </a:extLst>
          </p:cNvPr>
          <p:cNvSpPr txBox="1"/>
          <p:nvPr/>
        </p:nvSpPr>
        <p:spPr>
          <a:xfrm>
            <a:off x="7937522" y="5395564"/>
            <a:ext cx="5715000" cy="954107"/>
          </a:xfrm>
          <a:prstGeom prst="rect">
            <a:avLst/>
          </a:prstGeom>
          <a:noFill/>
        </p:spPr>
        <p:txBody>
          <a:bodyPr wrap="square" rtlCol="0">
            <a:spAutoFit/>
          </a:bodyPr>
          <a:lstStyle/>
          <a:p>
            <a:r>
              <a:rPr lang="en-CN" sz="2800" dirty="0">
                <a:latin typeface="Lato" panose="020F0502020204030203" pitchFamily="34" charset="77"/>
              </a:rPr>
              <a:t>*Extend the table to represent all directors* </a:t>
            </a:r>
          </a:p>
        </p:txBody>
      </p:sp>
    </p:spTree>
    <p:extLst>
      <p:ext uri="{BB962C8B-B14F-4D97-AF65-F5344CB8AC3E}">
        <p14:creationId xmlns:p14="http://schemas.microsoft.com/office/powerpoint/2010/main" val="33194694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CFE5-2B06-7E4D-9E4B-9001FA673D83}"/>
              </a:ext>
            </a:extLst>
          </p:cNvPr>
          <p:cNvSpPr>
            <a:spLocks noGrp="1"/>
          </p:cNvSpPr>
          <p:nvPr>
            <p:ph idx="1"/>
          </p:nvPr>
        </p:nvSpPr>
        <p:spPr/>
        <p:txBody>
          <a:bodyPr/>
          <a:lstStyle/>
          <a:p>
            <a:r>
              <a:rPr lang="en-CN" dirty="0"/>
              <a:t>“First Norm Rule” (1NF)</a:t>
            </a:r>
          </a:p>
          <a:p>
            <a:pPr lvl="1"/>
            <a:r>
              <a:rPr lang="en-US" dirty="0"/>
              <a:t>Each column should only contain ONE piece of information</a:t>
            </a:r>
            <a:endParaRPr lang="en-CN" dirty="0"/>
          </a:p>
        </p:txBody>
      </p:sp>
      <p:sp>
        <p:nvSpPr>
          <p:cNvPr id="3" name="Title 2">
            <a:extLst>
              <a:ext uri="{FF2B5EF4-FFF2-40B4-BE49-F238E27FC236}">
                <a16:creationId xmlns:a16="http://schemas.microsoft.com/office/drawing/2014/main" id="{54F722A3-C559-C847-9E58-BC415F02A00D}"/>
              </a:ext>
            </a:extLst>
          </p:cNvPr>
          <p:cNvSpPr>
            <a:spLocks noGrp="1"/>
          </p:cNvSpPr>
          <p:nvPr>
            <p:ph type="title"/>
          </p:nvPr>
        </p:nvSpPr>
        <p:spPr/>
        <p:txBody>
          <a:bodyPr/>
          <a:lstStyle/>
          <a:p>
            <a:r>
              <a:rPr lang="en-CN" dirty="0"/>
              <a:t>Normalization</a:t>
            </a:r>
          </a:p>
        </p:txBody>
      </p:sp>
      <p:cxnSp>
        <p:nvCxnSpPr>
          <p:cNvPr id="6" name="Straight Arrow Connector 5">
            <a:extLst>
              <a:ext uri="{FF2B5EF4-FFF2-40B4-BE49-F238E27FC236}">
                <a16:creationId xmlns:a16="http://schemas.microsoft.com/office/drawing/2014/main" id="{3FF69B2F-224F-C24C-9C30-72C0521F0009}"/>
              </a:ext>
            </a:extLst>
          </p:cNvPr>
          <p:cNvCxnSpPr>
            <a:cxnSpLocks/>
          </p:cNvCxnSpPr>
          <p:nvPr/>
        </p:nvCxnSpPr>
        <p:spPr bwMode="auto">
          <a:xfrm flipV="1">
            <a:off x="8305800" y="5455341"/>
            <a:ext cx="0" cy="2088459"/>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a:extLst>
              <a:ext uri="{FF2B5EF4-FFF2-40B4-BE49-F238E27FC236}">
                <a16:creationId xmlns:a16="http://schemas.microsoft.com/office/drawing/2014/main" id="{700E137B-36E7-B447-9371-F1FDFD7D7F97}"/>
              </a:ext>
            </a:extLst>
          </p:cNvPr>
          <p:cNvGraphicFramePr>
            <a:graphicFrameLocks noGrp="1"/>
          </p:cNvGraphicFramePr>
          <p:nvPr>
            <p:extLst>
              <p:ext uri="{D42A27DB-BD31-4B8C-83A1-F6EECF244321}">
                <p14:modId xmlns:p14="http://schemas.microsoft.com/office/powerpoint/2010/main" val="2349780630"/>
              </p:ext>
            </p:extLst>
          </p:nvPr>
        </p:nvGraphicFramePr>
        <p:xfrm>
          <a:off x="7974098" y="3474142"/>
          <a:ext cx="6328642" cy="1981199"/>
        </p:xfrm>
        <a:graphic>
          <a:graphicData uri="http://schemas.openxmlformats.org/drawingml/2006/table">
            <a:tbl>
              <a:tblPr firstRow="1" bandRow="1">
                <a:tableStyleId>{5C22544A-7EE6-4342-B048-85BDC9FD1C3A}</a:tableStyleId>
              </a:tblPr>
              <a:tblGrid>
                <a:gridCol w="1596084">
                  <a:extLst>
                    <a:ext uri="{9D8B030D-6E8A-4147-A177-3AD203B41FA5}">
                      <a16:colId xmlns:a16="http://schemas.microsoft.com/office/drawing/2014/main" val="3913954852"/>
                    </a:ext>
                  </a:extLst>
                </a:gridCol>
                <a:gridCol w="1299516">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44183">
                  <a:extLst>
                    <a:ext uri="{9D8B030D-6E8A-4147-A177-3AD203B41FA5}">
                      <a16:colId xmlns:a16="http://schemas.microsoft.com/office/drawing/2014/main" val="732388475"/>
                    </a:ext>
                  </a:extLst>
                </a:gridCol>
                <a:gridCol w="893459">
                  <a:extLst>
                    <a:ext uri="{9D8B030D-6E8A-4147-A177-3AD203B41FA5}">
                      <a16:colId xmlns:a16="http://schemas.microsoft.com/office/drawing/2014/main" val="2881478592"/>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Director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10" name="TextBox 9">
            <a:extLst>
              <a:ext uri="{FF2B5EF4-FFF2-40B4-BE49-F238E27FC236}">
                <a16:creationId xmlns:a16="http://schemas.microsoft.com/office/drawing/2014/main" id="{0938C3CF-72E6-5B49-BD5D-8FE0D4E0B53A}"/>
              </a:ext>
            </a:extLst>
          </p:cNvPr>
          <p:cNvSpPr txBox="1"/>
          <p:nvPr/>
        </p:nvSpPr>
        <p:spPr>
          <a:xfrm>
            <a:off x="8529196" y="6440757"/>
            <a:ext cx="5715000" cy="954107"/>
          </a:xfrm>
          <a:prstGeom prst="rect">
            <a:avLst/>
          </a:prstGeom>
          <a:noFill/>
        </p:spPr>
        <p:txBody>
          <a:bodyPr wrap="square" rtlCol="0">
            <a:spAutoFit/>
          </a:bodyPr>
          <a:lstStyle/>
          <a:p>
            <a:r>
              <a:rPr lang="en-CN" sz="2800" dirty="0">
                <a:latin typeface="Lato" panose="020F0502020204030203" pitchFamily="34" charset="77"/>
              </a:rPr>
              <a:t>Link the director information between tables</a:t>
            </a:r>
          </a:p>
        </p:txBody>
      </p:sp>
      <p:graphicFrame>
        <p:nvGraphicFramePr>
          <p:cNvPr id="11" name="Tableau 4">
            <a:extLst>
              <a:ext uri="{FF2B5EF4-FFF2-40B4-BE49-F238E27FC236}">
                <a16:creationId xmlns:a16="http://schemas.microsoft.com/office/drawing/2014/main" id="{2B78EB54-F359-1C4F-9919-16B8C0BEF28E}"/>
              </a:ext>
            </a:extLst>
          </p:cNvPr>
          <p:cNvGraphicFramePr>
            <a:graphicFrameLocks noGrp="1"/>
          </p:cNvGraphicFramePr>
          <p:nvPr>
            <p:extLst>
              <p:ext uri="{D42A27DB-BD31-4B8C-83A1-F6EECF244321}">
                <p14:modId xmlns:p14="http://schemas.microsoft.com/office/powerpoint/2010/main" val="2681994500"/>
              </p:ext>
            </p:extLst>
          </p:nvPr>
        </p:nvGraphicFramePr>
        <p:xfrm>
          <a:off x="730014" y="3474142"/>
          <a:ext cx="6854999" cy="3611390"/>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1850732327"/>
                    </a:ext>
                  </a:extLst>
                </a:gridCol>
                <a:gridCol w="1801109">
                  <a:extLst>
                    <a:ext uri="{9D8B030D-6E8A-4147-A177-3AD203B41FA5}">
                      <a16:colId xmlns:a16="http://schemas.microsoft.com/office/drawing/2014/main" val="20000"/>
                    </a:ext>
                  </a:extLst>
                </a:gridCol>
                <a:gridCol w="780481">
                  <a:extLst>
                    <a:ext uri="{9D8B030D-6E8A-4147-A177-3AD203B41FA5}">
                      <a16:colId xmlns:a16="http://schemas.microsoft.com/office/drawing/2014/main" val="20001"/>
                    </a:ext>
                  </a:extLst>
                </a:gridCol>
                <a:gridCol w="660407">
                  <a:extLst>
                    <a:ext uri="{9D8B030D-6E8A-4147-A177-3AD203B41FA5}">
                      <a16:colId xmlns:a16="http://schemas.microsoft.com/office/drawing/2014/main" val="20002"/>
                    </a:ext>
                  </a:extLst>
                </a:gridCol>
                <a:gridCol w="900555">
                  <a:extLst>
                    <a:ext uri="{9D8B030D-6E8A-4147-A177-3AD203B41FA5}">
                      <a16:colId xmlns:a16="http://schemas.microsoft.com/office/drawing/2014/main" val="20003"/>
                    </a:ext>
                  </a:extLst>
                </a:gridCol>
                <a:gridCol w="2002013">
                  <a:extLst>
                    <a:ext uri="{9D8B030D-6E8A-4147-A177-3AD203B41FA5}">
                      <a16:colId xmlns:a16="http://schemas.microsoft.com/office/drawing/2014/main" val="20004"/>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2</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Orson Welles, Joseph </a:t>
                      </a:r>
                      <a:r>
                        <a:rPr lang="fr-FR" sz="1500" dirty="0" err="1">
                          <a:solidFill>
                            <a:srgbClr val="000000"/>
                          </a:solidFill>
                          <a:latin typeface="Lato" panose="020F0502020204030203" pitchFamily="34" charset="77"/>
                        </a:rPr>
                        <a:t>Cotten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1939</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5</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Roland Toutain, Nora Grégor, Marcel Dalio, Jean Renoir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Cary Grant, Eva Marie Saint, James Mason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6</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Gene Kelly, Debbie Reynolds, Donald O'Connor</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baseline="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James Stewart,</a:t>
                      </a:r>
                      <a:r>
                        <a:rPr lang="fr-FR" sz="1500" baseline="0" dirty="0">
                          <a:solidFill>
                            <a:srgbClr val="000000"/>
                          </a:solidFill>
                          <a:latin typeface="Lato" panose="020F0502020204030203" pitchFamily="34" charset="77"/>
                        </a:rPr>
                        <a:t> Grace Kelly</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14" name="Straight Connector 13">
            <a:extLst>
              <a:ext uri="{FF2B5EF4-FFF2-40B4-BE49-F238E27FC236}">
                <a16:creationId xmlns:a16="http://schemas.microsoft.com/office/drawing/2014/main" id="{503E05F1-948C-E64E-B05F-5BA84AAF6B64}"/>
              </a:ext>
            </a:extLst>
          </p:cNvPr>
          <p:cNvCxnSpPr>
            <a:cxnSpLocks/>
          </p:cNvCxnSpPr>
          <p:nvPr/>
        </p:nvCxnSpPr>
        <p:spPr bwMode="auto">
          <a:xfrm flipH="1">
            <a:off x="5410200" y="7543800"/>
            <a:ext cx="2895600" cy="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2D52CDCA-F18D-9841-B55F-63178EB57631}"/>
              </a:ext>
            </a:extLst>
          </p:cNvPr>
          <p:cNvSpPr/>
          <p:nvPr/>
        </p:nvSpPr>
        <p:spPr bwMode="auto">
          <a:xfrm>
            <a:off x="4639883" y="3352806"/>
            <a:ext cx="922713" cy="3962394"/>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16" name="Straight Connector 15">
            <a:extLst>
              <a:ext uri="{FF2B5EF4-FFF2-40B4-BE49-F238E27FC236}">
                <a16:creationId xmlns:a16="http://schemas.microsoft.com/office/drawing/2014/main" id="{E67B3311-D3A6-884B-9346-2102E3873C82}"/>
              </a:ext>
            </a:extLst>
          </p:cNvPr>
          <p:cNvCxnSpPr>
            <a:cxnSpLocks/>
          </p:cNvCxnSpPr>
          <p:nvPr/>
        </p:nvCxnSpPr>
        <p:spPr bwMode="auto">
          <a:xfrm flipV="1">
            <a:off x="5410200" y="7315200"/>
            <a:ext cx="0" cy="22860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Tree>
    <p:extLst>
      <p:ext uri="{BB962C8B-B14F-4D97-AF65-F5344CB8AC3E}">
        <p14:creationId xmlns:p14="http://schemas.microsoft.com/office/powerpoint/2010/main" val="1792108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CDD124-BBE7-4546-AA96-9A7B7912C318}"/>
              </a:ext>
            </a:extLst>
          </p:cNvPr>
          <p:cNvSpPr>
            <a:spLocks noGrp="1"/>
          </p:cNvSpPr>
          <p:nvPr>
            <p:ph idx="1"/>
          </p:nvPr>
        </p:nvSpPr>
        <p:spPr>
          <a:xfrm>
            <a:off x="838200" y="1981200"/>
            <a:ext cx="13258800" cy="5334000"/>
          </a:xfrm>
        </p:spPr>
        <p:txBody>
          <a:bodyPr/>
          <a:lstStyle/>
          <a:p>
            <a:pPr>
              <a:spcAft>
                <a:spcPts val="600"/>
              </a:spcAft>
            </a:pPr>
            <a:r>
              <a:rPr lang="en-US" dirty="0">
                <a:latin typeface="Lato" panose="020F0502020204030203" pitchFamily="34" charset="77"/>
                <a:cs typeface="Arial" panose="020B0604020202020204" pitchFamily="34" charset="0"/>
              </a:rPr>
              <a:t>Reference book:</a:t>
            </a:r>
          </a:p>
          <a:p>
            <a:pPr lvl="1">
              <a:spcAft>
                <a:spcPts val="1200"/>
              </a:spcAft>
            </a:pPr>
            <a:r>
              <a:rPr lang="en-US" sz="3000" dirty="0">
                <a:latin typeface="Lato" panose="020F0502020204030203" pitchFamily="34" charset="77"/>
                <a:cs typeface="Arial" panose="020B0604020202020204" pitchFamily="34" charset="0"/>
              </a:rPr>
              <a:t>A. </a:t>
            </a:r>
            <a:r>
              <a:rPr lang="en-US" sz="3000" dirty="0" err="1">
                <a:latin typeface="Lato" panose="020F0502020204030203" pitchFamily="34" charset="77"/>
                <a:cs typeface="Arial" panose="020B0604020202020204" pitchFamily="34" charset="0"/>
              </a:rPr>
              <a:t>Silberschatz</a:t>
            </a:r>
            <a:r>
              <a:rPr lang="en-US" sz="3000" dirty="0">
                <a:latin typeface="Lato" panose="020F0502020204030203" pitchFamily="34" charset="77"/>
                <a:cs typeface="Arial" panose="020B0604020202020204" pitchFamily="34" charset="0"/>
              </a:rPr>
              <a:t>, H. </a:t>
            </a:r>
            <a:r>
              <a:rPr lang="en-US" sz="3000" dirty="0" err="1">
                <a:latin typeface="Lato" panose="020F0502020204030203" pitchFamily="34" charset="77"/>
                <a:cs typeface="Arial" panose="020B0604020202020204" pitchFamily="34" charset="0"/>
              </a:rPr>
              <a:t>Korth</a:t>
            </a:r>
            <a:r>
              <a:rPr lang="en-US" sz="3000" dirty="0">
                <a:latin typeface="Lato" panose="020F0502020204030203" pitchFamily="34" charset="77"/>
                <a:cs typeface="Arial" panose="020B0604020202020204" pitchFamily="34" charset="0"/>
              </a:rPr>
              <a:t>, and S. Sudarshan. </a:t>
            </a:r>
            <a:r>
              <a:rPr lang="en-US" sz="3000" b="1" dirty="0">
                <a:solidFill>
                  <a:srgbClr val="A2424F"/>
                </a:solidFill>
                <a:latin typeface="Lato" panose="020F0502020204030203" pitchFamily="34" charset="77"/>
                <a:cs typeface="Arial" panose="020B0604020202020204" pitchFamily="34" charset="0"/>
              </a:rPr>
              <a:t>Database System Concepts</a:t>
            </a:r>
            <a:r>
              <a:rPr lang="en-US" sz="3000" dirty="0">
                <a:latin typeface="Lato" panose="020F0502020204030203" pitchFamily="34" charset="77"/>
                <a:cs typeface="Arial" panose="020B0604020202020204" pitchFamily="34" charset="0"/>
              </a:rPr>
              <a:t>. McGraw-Hill, New York, 7th Edition, (2019).</a:t>
            </a:r>
          </a:p>
        </p:txBody>
      </p:sp>
      <p:sp>
        <p:nvSpPr>
          <p:cNvPr id="3" name="Title 2">
            <a:extLst>
              <a:ext uri="{FF2B5EF4-FFF2-40B4-BE49-F238E27FC236}">
                <a16:creationId xmlns:a16="http://schemas.microsoft.com/office/drawing/2014/main" id="{FB06389E-E5E0-984B-9E4B-686B9DB77840}"/>
              </a:ext>
            </a:extLst>
          </p:cNvPr>
          <p:cNvSpPr>
            <a:spLocks noGrp="1"/>
          </p:cNvSpPr>
          <p:nvPr>
            <p:ph type="title"/>
          </p:nvPr>
        </p:nvSpPr>
        <p:spPr/>
        <p:txBody>
          <a:bodyPr/>
          <a:lstStyle/>
          <a:p>
            <a:r>
              <a:rPr lang="en-US"/>
              <a:t>Textbooks</a:t>
            </a:r>
            <a:endParaRPr lang="en-CN"/>
          </a:p>
        </p:txBody>
      </p:sp>
    </p:spTree>
    <p:extLst>
      <p:ext uri="{BB962C8B-B14F-4D97-AF65-F5344CB8AC3E}">
        <p14:creationId xmlns:p14="http://schemas.microsoft.com/office/powerpoint/2010/main" val="32253499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11652-785D-FE4E-9A0C-34C2E2A06F74}"/>
              </a:ext>
            </a:extLst>
          </p:cNvPr>
          <p:cNvPicPr>
            <a:picLocks noChangeAspect="1"/>
          </p:cNvPicPr>
          <p:nvPr/>
        </p:nvPicPr>
        <p:blipFill>
          <a:blip r:embed="rId3"/>
          <a:stretch>
            <a:fillRect/>
          </a:stretch>
        </p:blipFill>
        <p:spPr>
          <a:xfrm>
            <a:off x="81232" y="2982794"/>
            <a:ext cx="14467936" cy="4369234"/>
          </a:xfrm>
          <a:prstGeom prst="rect">
            <a:avLst/>
          </a:prstGeom>
        </p:spPr>
      </p:pic>
      <p:sp>
        <p:nvSpPr>
          <p:cNvPr id="2" name="Content Placeholder 1">
            <a:extLst>
              <a:ext uri="{FF2B5EF4-FFF2-40B4-BE49-F238E27FC236}">
                <a16:creationId xmlns:a16="http://schemas.microsoft.com/office/drawing/2014/main" id="{375F5DB8-E8C6-E440-AEE7-DB8A4F240266}"/>
              </a:ext>
            </a:extLst>
          </p:cNvPr>
          <p:cNvSpPr>
            <a:spLocks noGrp="1"/>
          </p:cNvSpPr>
          <p:nvPr>
            <p:ph idx="1"/>
          </p:nvPr>
        </p:nvSpPr>
        <p:spPr>
          <a:xfrm>
            <a:off x="7162800" y="668867"/>
            <a:ext cx="7010400" cy="2057400"/>
          </a:xfrm>
        </p:spPr>
        <p:txBody>
          <a:bodyPr/>
          <a:lstStyle/>
          <a:p>
            <a:r>
              <a:rPr lang="en-CN" sz="2400" dirty="0"/>
              <a:t>Normal Form (NF)</a:t>
            </a:r>
          </a:p>
          <a:p>
            <a:pPr lvl="1"/>
            <a:r>
              <a:rPr lang="en-CN" sz="2000" dirty="0"/>
              <a:t>1NF: Simple attributes</a:t>
            </a:r>
          </a:p>
          <a:p>
            <a:pPr lvl="1"/>
            <a:r>
              <a:rPr lang="en-CN" sz="2000" dirty="0"/>
              <a:t>2NF: Attributes depend on the full key</a:t>
            </a:r>
          </a:p>
          <a:p>
            <a:pPr lvl="1"/>
            <a:r>
              <a:rPr lang="en-CN" sz="2000" dirty="0"/>
              <a:t>3NF: Non-key attributes do not depend on each other</a:t>
            </a:r>
          </a:p>
          <a:p>
            <a:pPr lvl="1"/>
            <a:r>
              <a:rPr lang="en-CN" sz="2000" dirty="0"/>
              <a:t>And many others</a:t>
            </a:r>
          </a:p>
        </p:txBody>
      </p:sp>
      <p:sp>
        <p:nvSpPr>
          <p:cNvPr id="3" name="Title 2">
            <a:extLst>
              <a:ext uri="{FF2B5EF4-FFF2-40B4-BE49-F238E27FC236}">
                <a16:creationId xmlns:a16="http://schemas.microsoft.com/office/drawing/2014/main" id="{D5C6F6FD-EB41-B84F-8447-39B0EEAA099F}"/>
              </a:ext>
            </a:extLst>
          </p:cNvPr>
          <p:cNvSpPr>
            <a:spLocks noGrp="1"/>
          </p:cNvSpPr>
          <p:nvPr>
            <p:ph type="title"/>
          </p:nvPr>
        </p:nvSpPr>
        <p:spPr/>
        <p:txBody>
          <a:bodyPr/>
          <a:lstStyle/>
          <a:p>
            <a:r>
              <a:rPr lang="en-CN" dirty="0"/>
              <a:t>Normalization</a:t>
            </a:r>
          </a:p>
        </p:txBody>
      </p:sp>
      <p:sp>
        <p:nvSpPr>
          <p:cNvPr id="8" name="Rectangle 7">
            <a:extLst>
              <a:ext uri="{FF2B5EF4-FFF2-40B4-BE49-F238E27FC236}">
                <a16:creationId xmlns:a16="http://schemas.microsoft.com/office/drawing/2014/main" id="{8D8E27EA-23C9-E643-BAC9-621E066F21B2}"/>
              </a:ext>
            </a:extLst>
          </p:cNvPr>
          <p:cNvSpPr/>
          <p:nvPr/>
        </p:nvSpPr>
        <p:spPr>
          <a:xfrm>
            <a:off x="8529368" y="7454666"/>
            <a:ext cx="6019800" cy="307777"/>
          </a:xfrm>
          <a:prstGeom prst="rect">
            <a:avLst/>
          </a:prstGeom>
        </p:spPr>
        <p:txBody>
          <a:bodyPr wrap="square">
            <a:spAutoFit/>
          </a:bodyPr>
          <a:lstStyle/>
          <a:p>
            <a:pPr algn="r"/>
            <a:r>
              <a:rPr lang="en-US" sz="1400" dirty="0">
                <a:latin typeface="Consolas" panose="020B0609020204030204" pitchFamily="49" charset="0"/>
                <a:cs typeface="Consolas" panose="020B0609020204030204" pitchFamily="49" charset="0"/>
              </a:rPr>
              <a:t>https://</a:t>
            </a:r>
            <a:r>
              <a:rPr lang="en-US" sz="1400" dirty="0" err="1">
                <a:latin typeface="Consolas" panose="020B0609020204030204" pitchFamily="49" charset="0"/>
                <a:cs typeface="Consolas" panose="020B0609020204030204" pitchFamily="49" charset="0"/>
              </a:rPr>
              <a:t>en.wikipedia.org</a:t>
            </a:r>
            <a:r>
              <a:rPr lang="en-US" sz="1400" dirty="0">
                <a:latin typeface="Consolas" panose="020B0609020204030204" pitchFamily="49" charset="0"/>
                <a:cs typeface="Consolas" panose="020B0609020204030204" pitchFamily="49" charset="0"/>
              </a:rPr>
              <a:t>/wiki/</a:t>
            </a:r>
            <a:r>
              <a:rPr lang="en-US" sz="1400" dirty="0" err="1">
                <a:latin typeface="Consolas" panose="020B0609020204030204" pitchFamily="49" charset="0"/>
                <a:cs typeface="Consolas" panose="020B0609020204030204" pitchFamily="49" charset="0"/>
              </a:rPr>
              <a:t>Database_normalization</a:t>
            </a:r>
            <a:endParaRPr lang="en-CN"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59486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F0B21B-96C6-844E-AC79-FAB04BC61193}"/>
              </a:ext>
            </a:extLst>
          </p:cNvPr>
          <p:cNvSpPr>
            <a:spLocks noGrp="1"/>
          </p:cNvSpPr>
          <p:nvPr>
            <p:ph type="title"/>
          </p:nvPr>
        </p:nvSpPr>
        <p:spPr/>
        <p:txBody>
          <a:bodyPr/>
          <a:lstStyle/>
          <a:p>
            <a:r>
              <a:rPr lang="en-CN" dirty="0"/>
              <a:t>Normalization</a:t>
            </a:r>
          </a:p>
        </p:txBody>
      </p:sp>
      <p:grpSp>
        <p:nvGrpSpPr>
          <p:cNvPr id="5" name="Groupe 9">
            <a:extLst>
              <a:ext uri="{FF2B5EF4-FFF2-40B4-BE49-F238E27FC236}">
                <a16:creationId xmlns:a16="http://schemas.microsoft.com/office/drawing/2014/main" id="{FB0AC512-7A8C-B344-AEDC-BED21BC50E2F}"/>
              </a:ext>
            </a:extLst>
          </p:cNvPr>
          <p:cNvGrpSpPr/>
          <p:nvPr/>
        </p:nvGrpSpPr>
        <p:grpSpPr>
          <a:xfrm>
            <a:off x="6454762" y="4773459"/>
            <a:ext cx="7337438" cy="2897399"/>
            <a:chOff x="1043608" y="3645024"/>
            <a:chExt cx="8125217" cy="3208476"/>
          </a:xfrm>
        </p:grpSpPr>
        <p:sp>
          <p:nvSpPr>
            <p:cNvPr id="6" name="ZoneTexte 38">
              <a:extLst>
                <a:ext uri="{FF2B5EF4-FFF2-40B4-BE49-F238E27FC236}">
                  <a16:creationId xmlns:a16="http://schemas.microsoft.com/office/drawing/2014/main" id="{360DC3CD-FF65-0B45-9667-BC6034344E6C}"/>
                </a:ext>
              </a:extLst>
            </p:cNvPr>
            <p:cNvSpPr txBox="1"/>
            <p:nvPr/>
          </p:nvSpPr>
          <p:spPr>
            <a:xfrm>
              <a:off x="1043608" y="4293096"/>
              <a:ext cx="6768752" cy="640326"/>
            </a:xfrm>
            <a:prstGeom prst="rect">
              <a:avLst/>
            </a:prstGeom>
            <a:noFill/>
          </p:spPr>
          <p:txBody>
            <a:bodyPr wrap="square" rtlCol="0">
              <a:spAutoFit/>
            </a:bodyPr>
            <a:lstStyle/>
            <a:p>
              <a:r>
                <a:rPr lang="fr-FR" sz="3600" dirty="0">
                  <a:solidFill>
                    <a:srgbClr val="0070C0"/>
                  </a:solidFill>
                  <a:latin typeface="Franklin Gothic Medium" pitchFamily="34" charset="0"/>
                </a:rPr>
                <a:t>William Kent (1936 – 2005)  </a:t>
              </a:r>
            </a:p>
          </p:txBody>
        </p:sp>
        <p:pic>
          <p:nvPicPr>
            <p:cNvPr id="7" name="Image 5" descr="bill_kent.gif">
              <a:extLst>
                <a:ext uri="{FF2B5EF4-FFF2-40B4-BE49-F238E27FC236}">
                  <a16:creationId xmlns:a16="http://schemas.microsoft.com/office/drawing/2014/main" id="{BD0687D9-9A96-7347-8698-FA8C0A138183}"/>
                </a:ext>
              </a:extLst>
            </p:cNvPr>
            <p:cNvPicPr>
              <a:picLocks noChangeAspect="1"/>
            </p:cNvPicPr>
            <p:nvPr/>
          </p:nvPicPr>
          <p:blipFill>
            <a:blip r:embed="rId2" cstate="print"/>
            <a:stretch>
              <a:fillRect/>
            </a:stretch>
          </p:blipFill>
          <p:spPr>
            <a:xfrm>
              <a:off x="5179620" y="3645024"/>
              <a:ext cx="3989205" cy="3208476"/>
            </a:xfrm>
            <a:prstGeom prst="rect">
              <a:avLst/>
            </a:prstGeom>
          </p:spPr>
        </p:pic>
      </p:grpSp>
      <p:sp>
        <p:nvSpPr>
          <p:cNvPr id="8" name="矩形 2">
            <a:extLst>
              <a:ext uri="{FF2B5EF4-FFF2-40B4-BE49-F238E27FC236}">
                <a16:creationId xmlns:a16="http://schemas.microsoft.com/office/drawing/2014/main" id="{11F24973-D9E6-AC42-AED1-F956A3210586}"/>
              </a:ext>
            </a:extLst>
          </p:cNvPr>
          <p:cNvSpPr/>
          <p:nvPr/>
        </p:nvSpPr>
        <p:spPr>
          <a:xfrm>
            <a:off x="381000" y="6778727"/>
            <a:ext cx="8686800" cy="707886"/>
          </a:xfrm>
          <a:prstGeom prst="rect">
            <a:avLst/>
          </a:prstGeom>
        </p:spPr>
        <p:txBody>
          <a:bodyPr wrap="square">
            <a:spAutoFit/>
          </a:bodyPr>
          <a:lstStyle/>
          <a:p>
            <a:r>
              <a:rPr lang="en-US" altLang="zh-CN" sz="2000" dirty="0">
                <a:latin typeface="Lato" panose="020F0502020204030203" pitchFamily="34" charset="77"/>
              </a:rPr>
              <a:t>William Kent. "A Simple Guide to Five Normal Forms in Relational Database Theory", Communications of the ACM 26 (2), Feb. 1983, pp. 120–125.</a:t>
            </a:r>
            <a:endParaRPr lang="zh-CN" altLang="en-US" sz="2000" dirty="0">
              <a:latin typeface="Lato" panose="020F0502020204030203" pitchFamily="34" charset="77"/>
            </a:endParaRPr>
          </a:p>
        </p:txBody>
      </p:sp>
      <p:grpSp>
        <p:nvGrpSpPr>
          <p:cNvPr id="12" name="Group 11">
            <a:extLst>
              <a:ext uri="{FF2B5EF4-FFF2-40B4-BE49-F238E27FC236}">
                <a16:creationId xmlns:a16="http://schemas.microsoft.com/office/drawing/2014/main" id="{5B18838D-6D60-0043-966F-11D6351BC775}"/>
              </a:ext>
            </a:extLst>
          </p:cNvPr>
          <p:cNvGrpSpPr/>
          <p:nvPr/>
        </p:nvGrpSpPr>
        <p:grpSpPr>
          <a:xfrm>
            <a:off x="3886200" y="2177033"/>
            <a:ext cx="7632848" cy="2543885"/>
            <a:chOff x="4114800" y="1973025"/>
            <a:chExt cx="7632848" cy="2543885"/>
          </a:xfrm>
        </p:grpSpPr>
        <p:sp>
          <p:nvSpPr>
            <p:cNvPr id="9" name="ZoneTexte 35">
              <a:extLst>
                <a:ext uri="{FF2B5EF4-FFF2-40B4-BE49-F238E27FC236}">
                  <a16:creationId xmlns:a16="http://schemas.microsoft.com/office/drawing/2014/main" id="{F5B5E1BB-5055-2C47-B7B6-F834E2424B9D}"/>
                </a:ext>
              </a:extLst>
            </p:cNvPr>
            <p:cNvSpPr txBox="1"/>
            <p:nvPr/>
          </p:nvSpPr>
          <p:spPr>
            <a:xfrm>
              <a:off x="4114800" y="1973025"/>
              <a:ext cx="7632848" cy="1323439"/>
            </a:xfrm>
            <a:prstGeom prst="rect">
              <a:avLst/>
            </a:prstGeom>
            <a:noFill/>
          </p:spPr>
          <p:txBody>
            <a:bodyPr wrap="square" rtlCol="0">
              <a:spAutoFit/>
            </a:bodyPr>
            <a:lstStyle/>
            <a:p>
              <a:r>
                <a:rPr lang="fr-FR" sz="4000" b="1" dirty="0">
                  <a:solidFill>
                    <a:srgbClr val="000000"/>
                  </a:solidFill>
                  <a:latin typeface="Lato" panose="020F0502020204030203" pitchFamily="34" charset="77"/>
                </a:rPr>
                <a:t>Every non key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attribute</a:t>
              </a:r>
              <a:r>
                <a:rPr lang="fr-FR" sz="4000" b="1" dirty="0">
                  <a:solidFill>
                    <a:srgbClr val="000000"/>
                  </a:solidFill>
                  <a:latin typeface="Lato" panose="020F0502020204030203" pitchFamily="34" charset="77"/>
                </a:rPr>
                <a:t> must provide a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fact</a:t>
              </a:r>
              <a:r>
                <a:rPr lang="fr-FR" sz="4000" b="1" dirty="0">
                  <a:solidFill>
                    <a:srgbClr val="000000"/>
                  </a:solidFill>
                  <a:latin typeface="Lato" panose="020F0502020204030203" pitchFamily="34" charset="77"/>
                </a:rPr>
                <a:t> about the </a:t>
              </a:r>
              <a:r>
                <a:rPr lang="fr-FR" sz="4000" b="1" dirty="0">
                  <a:solidFill>
                    <a:schemeClr val="accent6">
                      <a:lumMod val="50000"/>
                    </a:schemeClr>
                  </a:solidFill>
                  <a:effectLst>
                    <a:outerShdw blurRad="38100" dist="38100" dir="2700000" algn="tl">
                      <a:srgbClr val="000000">
                        <a:alpha val="43137"/>
                      </a:srgbClr>
                    </a:outerShdw>
                  </a:effectLst>
                  <a:latin typeface="Lato" panose="020F0502020204030203" pitchFamily="34" charset="77"/>
                </a:rPr>
                <a:t>key</a:t>
              </a:r>
              <a:r>
                <a:rPr lang="fr-FR" sz="4000" b="1" dirty="0">
                  <a:solidFill>
                    <a:srgbClr val="000000"/>
                  </a:solidFill>
                  <a:latin typeface="Lato" panose="020F0502020204030203" pitchFamily="34" charset="77"/>
                </a:rPr>
                <a:t>, </a:t>
              </a:r>
              <a:endParaRPr lang="fr-FR" sz="4000" b="1" dirty="0">
                <a:solidFill>
                  <a:srgbClr val="969696"/>
                </a:solidFill>
                <a:latin typeface="Lato" panose="020F0502020204030203" pitchFamily="34" charset="77"/>
              </a:endParaRPr>
            </a:p>
          </p:txBody>
        </p:sp>
        <p:sp>
          <p:nvSpPr>
            <p:cNvPr id="10" name="ZoneTexte 6">
              <a:extLst>
                <a:ext uri="{FF2B5EF4-FFF2-40B4-BE49-F238E27FC236}">
                  <a16:creationId xmlns:a16="http://schemas.microsoft.com/office/drawing/2014/main" id="{E4B2BD76-14D1-4D40-83F3-4FDFDED87EA6}"/>
                </a:ext>
              </a:extLst>
            </p:cNvPr>
            <p:cNvSpPr txBox="1"/>
            <p:nvPr/>
          </p:nvSpPr>
          <p:spPr>
            <a:xfrm>
              <a:off x="4115264" y="3197024"/>
              <a:ext cx="4104456" cy="707886"/>
            </a:xfrm>
            <a:prstGeom prst="rect">
              <a:avLst/>
            </a:prstGeom>
            <a:noFill/>
          </p:spPr>
          <p:txBody>
            <a:bodyPr wrap="square" rtlCol="0">
              <a:spAutoFit/>
            </a:bodyPr>
            <a:lstStyle/>
            <a:p>
              <a:r>
                <a:rPr lang="fr-FR" sz="4000" b="1" dirty="0">
                  <a:solidFill>
                    <a:srgbClr val="000000"/>
                  </a:solidFill>
                  <a:latin typeface="Lato" panose="020F0502020204030203" pitchFamily="34" charset="77"/>
                </a:rPr>
                <a:t>the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whole key</a:t>
              </a:r>
              <a:r>
                <a:rPr lang="fr-FR" sz="4000" b="1" dirty="0">
                  <a:solidFill>
                    <a:srgbClr val="000000"/>
                  </a:solidFill>
                  <a:latin typeface="Lato" panose="020F0502020204030203" pitchFamily="34" charset="77"/>
                </a:rPr>
                <a:t>, </a:t>
              </a:r>
            </a:p>
          </p:txBody>
        </p:sp>
        <p:sp>
          <p:nvSpPr>
            <p:cNvPr id="11" name="ZoneTexte 7">
              <a:extLst>
                <a:ext uri="{FF2B5EF4-FFF2-40B4-BE49-F238E27FC236}">
                  <a16:creationId xmlns:a16="http://schemas.microsoft.com/office/drawing/2014/main" id="{BBCDBAE9-12B2-124D-9F5B-FA49D82C1383}"/>
                </a:ext>
              </a:extLst>
            </p:cNvPr>
            <p:cNvSpPr txBox="1"/>
            <p:nvPr/>
          </p:nvSpPr>
          <p:spPr>
            <a:xfrm>
              <a:off x="4114800" y="3809024"/>
              <a:ext cx="7632848" cy="707886"/>
            </a:xfrm>
            <a:prstGeom prst="rect">
              <a:avLst/>
            </a:prstGeom>
            <a:noFill/>
          </p:spPr>
          <p:txBody>
            <a:bodyPr wrap="square" rtlCol="0">
              <a:spAutoFit/>
            </a:bodyPr>
            <a:lstStyle/>
            <a:p>
              <a:r>
                <a:rPr lang="fr-FR" sz="4000" b="1" dirty="0">
                  <a:solidFill>
                    <a:srgbClr val="000000"/>
                  </a:solidFill>
                  <a:latin typeface="Lato" panose="020F0502020204030203" pitchFamily="34" charset="77"/>
                </a:rPr>
                <a:t>and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nothing but the key</a:t>
              </a:r>
              <a:r>
                <a:rPr lang="fr-FR" sz="4000" b="1" dirty="0">
                  <a:solidFill>
                    <a:srgbClr val="000000"/>
                  </a:solidFill>
                  <a:latin typeface="Lato" panose="020F0502020204030203" pitchFamily="34" charset="77"/>
                </a:rPr>
                <a:t>.</a:t>
              </a:r>
            </a:p>
          </p:txBody>
        </p:sp>
      </p:grpSp>
    </p:spTree>
    <p:extLst>
      <p:ext uri="{BB962C8B-B14F-4D97-AF65-F5344CB8AC3E}">
        <p14:creationId xmlns:p14="http://schemas.microsoft.com/office/powerpoint/2010/main" val="157018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BCFE5-2B06-7E4D-9E4B-9001FA673D83}"/>
              </a:ext>
            </a:extLst>
          </p:cNvPr>
          <p:cNvSpPr>
            <a:spLocks noGrp="1"/>
          </p:cNvSpPr>
          <p:nvPr>
            <p:ph idx="1"/>
          </p:nvPr>
        </p:nvSpPr>
        <p:spPr/>
        <p:txBody>
          <a:bodyPr/>
          <a:lstStyle/>
          <a:p>
            <a:r>
              <a:rPr lang="en-CN" dirty="0"/>
              <a:t>“First Norm Rule” (1NF)</a:t>
            </a:r>
          </a:p>
          <a:p>
            <a:pPr lvl="1"/>
            <a:r>
              <a:rPr lang="en-US" dirty="0"/>
              <a:t>Each column should only contain ONE piece of information</a:t>
            </a:r>
            <a:endParaRPr lang="en-CN" dirty="0"/>
          </a:p>
        </p:txBody>
      </p:sp>
      <p:sp>
        <p:nvSpPr>
          <p:cNvPr id="3" name="Title 2">
            <a:extLst>
              <a:ext uri="{FF2B5EF4-FFF2-40B4-BE49-F238E27FC236}">
                <a16:creationId xmlns:a16="http://schemas.microsoft.com/office/drawing/2014/main" id="{54F722A3-C559-C847-9E58-BC415F02A00D}"/>
              </a:ext>
            </a:extLst>
          </p:cNvPr>
          <p:cNvSpPr>
            <a:spLocks noGrp="1"/>
          </p:cNvSpPr>
          <p:nvPr>
            <p:ph type="title"/>
          </p:nvPr>
        </p:nvSpPr>
        <p:spPr/>
        <p:txBody>
          <a:bodyPr/>
          <a:lstStyle/>
          <a:p>
            <a:r>
              <a:rPr lang="en-CN" dirty="0"/>
              <a:t>Normalization</a:t>
            </a:r>
          </a:p>
        </p:txBody>
      </p:sp>
      <p:cxnSp>
        <p:nvCxnSpPr>
          <p:cNvPr id="6" name="Straight Arrow Connector 5">
            <a:extLst>
              <a:ext uri="{FF2B5EF4-FFF2-40B4-BE49-F238E27FC236}">
                <a16:creationId xmlns:a16="http://schemas.microsoft.com/office/drawing/2014/main" id="{3FF69B2F-224F-C24C-9C30-72C0521F0009}"/>
              </a:ext>
            </a:extLst>
          </p:cNvPr>
          <p:cNvCxnSpPr>
            <a:cxnSpLocks/>
          </p:cNvCxnSpPr>
          <p:nvPr/>
        </p:nvCxnSpPr>
        <p:spPr bwMode="auto">
          <a:xfrm flipV="1">
            <a:off x="8305800" y="5455341"/>
            <a:ext cx="0" cy="2088459"/>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a:extLst>
              <a:ext uri="{FF2B5EF4-FFF2-40B4-BE49-F238E27FC236}">
                <a16:creationId xmlns:a16="http://schemas.microsoft.com/office/drawing/2014/main" id="{700E137B-36E7-B447-9371-F1FDFD7D7F97}"/>
              </a:ext>
            </a:extLst>
          </p:cNvPr>
          <p:cNvGraphicFramePr>
            <a:graphicFrameLocks noGrp="1"/>
          </p:cNvGraphicFramePr>
          <p:nvPr/>
        </p:nvGraphicFramePr>
        <p:xfrm>
          <a:off x="7974098" y="3474142"/>
          <a:ext cx="6328642" cy="1981199"/>
        </p:xfrm>
        <a:graphic>
          <a:graphicData uri="http://schemas.openxmlformats.org/drawingml/2006/table">
            <a:tbl>
              <a:tblPr firstRow="1" bandRow="1">
                <a:tableStyleId>{5C22544A-7EE6-4342-B048-85BDC9FD1C3A}</a:tableStyleId>
              </a:tblPr>
              <a:tblGrid>
                <a:gridCol w="1596084">
                  <a:extLst>
                    <a:ext uri="{9D8B030D-6E8A-4147-A177-3AD203B41FA5}">
                      <a16:colId xmlns:a16="http://schemas.microsoft.com/office/drawing/2014/main" val="3913954852"/>
                    </a:ext>
                  </a:extLst>
                </a:gridCol>
                <a:gridCol w="1299516">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244183">
                  <a:extLst>
                    <a:ext uri="{9D8B030D-6E8A-4147-A177-3AD203B41FA5}">
                      <a16:colId xmlns:a16="http://schemas.microsoft.com/office/drawing/2014/main" val="732388475"/>
                    </a:ext>
                  </a:extLst>
                </a:gridCol>
                <a:gridCol w="893459">
                  <a:extLst>
                    <a:ext uri="{9D8B030D-6E8A-4147-A177-3AD203B41FA5}">
                      <a16:colId xmlns:a16="http://schemas.microsoft.com/office/drawing/2014/main" val="2881478592"/>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Director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10" name="TextBox 9">
            <a:extLst>
              <a:ext uri="{FF2B5EF4-FFF2-40B4-BE49-F238E27FC236}">
                <a16:creationId xmlns:a16="http://schemas.microsoft.com/office/drawing/2014/main" id="{0938C3CF-72E6-5B49-BD5D-8FE0D4E0B53A}"/>
              </a:ext>
            </a:extLst>
          </p:cNvPr>
          <p:cNvSpPr txBox="1"/>
          <p:nvPr/>
        </p:nvSpPr>
        <p:spPr>
          <a:xfrm>
            <a:off x="8529196" y="6440757"/>
            <a:ext cx="5715000" cy="954107"/>
          </a:xfrm>
          <a:prstGeom prst="rect">
            <a:avLst/>
          </a:prstGeom>
          <a:noFill/>
        </p:spPr>
        <p:txBody>
          <a:bodyPr wrap="square" rtlCol="0">
            <a:spAutoFit/>
          </a:bodyPr>
          <a:lstStyle/>
          <a:p>
            <a:r>
              <a:rPr lang="en-CN" sz="2800" dirty="0">
                <a:latin typeface="Lato" panose="020F0502020204030203" pitchFamily="34" charset="77"/>
              </a:rPr>
              <a:t>Link the director information between tables</a:t>
            </a:r>
          </a:p>
        </p:txBody>
      </p:sp>
      <p:graphicFrame>
        <p:nvGraphicFramePr>
          <p:cNvPr id="11" name="Tableau 4">
            <a:extLst>
              <a:ext uri="{FF2B5EF4-FFF2-40B4-BE49-F238E27FC236}">
                <a16:creationId xmlns:a16="http://schemas.microsoft.com/office/drawing/2014/main" id="{2B78EB54-F359-1C4F-9919-16B8C0BEF28E}"/>
              </a:ext>
            </a:extLst>
          </p:cNvPr>
          <p:cNvGraphicFramePr>
            <a:graphicFrameLocks noGrp="1"/>
          </p:cNvGraphicFramePr>
          <p:nvPr/>
        </p:nvGraphicFramePr>
        <p:xfrm>
          <a:off x="730014" y="3474142"/>
          <a:ext cx="6854999" cy="3611390"/>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1850732327"/>
                    </a:ext>
                  </a:extLst>
                </a:gridCol>
                <a:gridCol w="1801109">
                  <a:extLst>
                    <a:ext uri="{9D8B030D-6E8A-4147-A177-3AD203B41FA5}">
                      <a16:colId xmlns:a16="http://schemas.microsoft.com/office/drawing/2014/main" val="20000"/>
                    </a:ext>
                  </a:extLst>
                </a:gridCol>
                <a:gridCol w="780481">
                  <a:extLst>
                    <a:ext uri="{9D8B030D-6E8A-4147-A177-3AD203B41FA5}">
                      <a16:colId xmlns:a16="http://schemas.microsoft.com/office/drawing/2014/main" val="20001"/>
                    </a:ext>
                  </a:extLst>
                </a:gridCol>
                <a:gridCol w="660407">
                  <a:extLst>
                    <a:ext uri="{9D8B030D-6E8A-4147-A177-3AD203B41FA5}">
                      <a16:colId xmlns:a16="http://schemas.microsoft.com/office/drawing/2014/main" val="20002"/>
                    </a:ext>
                  </a:extLst>
                </a:gridCol>
                <a:gridCol w="900555">
                  <a:extLst>
                    <a:ext uri="{9D8B030D-6E8A-4147-A177-3AD203B41FA5}">
                      <a16:colId xmlns:a16="http://schemas.microsoft.com/office/drawing/2014/main" val="20003"/>
                    </a:ext>
                  </a:extLst>
                </a:gridCol>
                <a:gridCol w="2002013">
                  <a:extLst>
                    <a:ext uri="{9D8B030D-6E8A-4147-A177-3AD203B41FA5}">
                      <a16:colId xmlns:a16="http://schemas.microsoft.com/office/drawing/2014/main" val="20004"/>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2</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Orson Welles, Joseph </a:t>
                      </a:r>
                      <a:r>
                        <a:rPr lang="fr-FR" sz="1500" dirty="0" err="1">
                          <a:solidFill>
                            <a:srgbClr val="000000"/>
                          </a:solidFill>
                          <a:latin typeface="Lato" panose="020F0502020204030203" pitchFamily="34" charset="77"/>
                        </a:rPr>
                        <a:t>Cotten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1939</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5</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Roland Toutain, Nora Grégor, Marcel Dalio, Jean Renoir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Cary Grant, Eva Marie Saint, James Mason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6</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Gene Kelly, Debbie Reynolds, Donald O'Connor</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baseline="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James Stewart,</a:t>
                      </a:r>
                      <a:r>
                        <a:rPr lang="fr-FR" sz="1500" baseline="0" dirty="0">
                          <a:solidFill>
                            <a:srgbClr val="000000"/>
                          </a:solidFill>
                          <a:latin typeface="Lato" panose="020F0502020204030203" pitchFamily="34" charset="77"/>
                        </a:rPr>
                        <a:t> Grace Kelly</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14" name="Straight Connector 13">
            <a:extLst>
              <a:ext uri="{FF2B5EF4-FFF2-40B4-BE49-F238E27FC236}">
                <a16:creationId xmlns:a16="http://schemas.microsoft.com/office/drawing/2014/main" id="{503E05F1-948C-E64E-B05F-5BA84AAF6B64}"/>
              </a:ext>
            </a:extLst>
          </p:cNvPr>
          <p:cNvCxnSpPr>
            <a:cxnSpLocks/>
          </p:cNvCxnSpPr>
          <p:nvPr/>
        </p:nvCxnSpPr>
        <p:spPr bwMode="auto">
          <a:xfrm flipH="1">
            <a:off x="5410200" y="7543800"/>
            <a:ext cx="2895600" cy="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15" name="Rectangle 14">
            <a:extLst>
              <a:ext uri="{FF2B5EF4-FFF2-40B4-BE49-F238E27FC236}">
                <a16:creationId xmlns:a16="http://schemas.microsoft.com/office/drawing/2014/main" id="{2D52CDCA-F18D-9841-B55F-63178EB57631}"/>
              </a:ext>
            </a:extLst>
          </p:cNvPr>
          <p:cNvSpPr/>
          <p:nvPr/>
        </p:nvSpPr>
        <p:spPr bwMode="auto">
          <a:xfrm>
            <a:off x="4639883" y="3352806"/>
            <a:ext cx="922713" cy="3962394"/>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16" name="Straight Connector 15">
            <a:extLst>
              <a:ext uri="{FF2B5EF4-FFF2-40B4-BE49-F238E27FC236}">
                <a16:creationId xmlns:a16="http://schemas.microsoft.com/office/drawing/2014/main" id="{E67B3311-D3A6-884B-9346-2102E3873C82}"/>
              </a:ext>
            </a:extLst>
          </p:cNvPr>
          <p:cNvCxnSpPr>
            <a:cxnSpLocks/>
          </p:cNvCxnSpPr>
          <p:nvPr/>
        </p:nvCxnSpPr>
        <p:spPr bwMode="auto">
          <a:xfrm flipV="1">
            <a:off x="5410200" y="7315200"/>
            <a:ext cx="0" cy="22860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4" name="Rectangle 3">
            <a:extLst>
              <a:ext uri="{FF2B5EF4-FFF2-40B4-BE49-F238E27FC236}">
                <a16:creationId xmlns:a16="http://schemas.microsoft.com/office/drawing/2014/main" id="{0A101252-8ADF-5F4C-8036-346E8434232D}"/>
              </a:ext>
            </a:extLst>
          </p:cNvPr>
          <p:cNvSpPr/>
          <p:nvPr/>
        </p:nvSpPr>
        <p:spPr bwMode="auto">
          <a:xfrm>
            <a:off x="5926339" y="877368"/>
            <a:ext cx="5105400" cy="989532"/>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2400" b="1" i="0" u="none" strike="noStrike" cap="none" normalizeH="0" baseline="0" dirty="0">
                <a:ln>
                  <a:noFill/>
                </a:ln>
                <a:solidFill>
                  <a:srgbClr val="A2424F"/>
                </a:solidFill>
                <a:effectLst/>
                <a:latin typeface="Lato" panose="020F0502020204030203" pitchFamily="34" charset="77"/>
                <a:ea typeface="ＭＳ Ｐゴシック" pitchFamily="-107" charset="-128"/>
                <a:cs typeface="ＭＳ Ｐゴシック" pitchFamily="-107" charset="-128"/>
              </a:rPr>
              <a:t>Question:</a:t>
            </a:r>
          </a:p>
          <a:p>
            <a:pPr marL="0" marR="0" indent="0" algn="l" defTabSz="914400" rtl="0" eaLnBrk="0" fontAlgn="base" latinLnBrk="0" hangingPunct="0">
              <a:lnSpc>
                <a:spcPct val="100000"/>
              </a:lnSpc>
              <a:spcBef>
                <a:spcPct val="0"/>
              </a:spcBef>
              <a:spcAft>
                <a:spcPct val="0"/>
              </a:spcAft>
              <a:buClrTx/>
              <a:buSzTx/>
              <a:buFontTx/>
              <a:buNone/>
              <a:tabLst/>
            </a:pPr>
            <a:r>
              <a:rPr lang="en-CN" sz="2400" dirty="0">
                <a:latin typeface="Lato" panose="020F0502020204030203" pitchFamily="34" charset="77"/>
                <a:ea typeface="ＭＳ Ｐゴシック" pitchFamily="-107" charset="-128"/>
                <a:cs typeface="ＭＳ Ｐゴシック" pitchFamily="-107" charset="-128"/>
              </a:rPr>
              <a:t>What if there are multiple director?</a:t>
            </a:r>
            <a:endParaRPr kumimoji="0" lang="en-CN" sz="24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pic>
        <p:nvPicPr>
          <p:cNvPr id="12" name="Picture 11">
            <a:extLst>
              <a:ext uri="{FF2B5EF4-FFF2-40B4-BE49-F238E27FC236}">
                <a16:creationId xmlns:a16="http://schemas.microsoft.com/office/drawing/2014/main" id="{D572FE07-B067-4C41-9ECB-A54755E3B234}"/>
              </a:ext>
            </a:extLst>
          </p:cNvPr>
          <p:cNvPicPr>
            <a:picLocks noChangeAspect="1"/>
          </p:cNvPicPr>
          <p:nvPr/>
        </p:nvPicPr>
        <p:blipFill>
          <a:blip r:embed="rId3"/>
          <a:stretch>
            <a:fillRect/>
          </a:stretch>
        </p:blipFill>
        <p:spPr>
          <a:xfrm>
            <a:off x="11734800" y="349942"/>
            <a:ext cx="1804172" cy="2528682"/>
          </a:xfrm>
          <a:prstGeom prst="rect">
            <a:avLst/>
          </a:prstGeom>
        </p:spPr>
      </p:pic>
    </p:spTree>
    <p:extLst>
      <p:ext uri="{BB962C8B-B14F-4D97-AF65-F5344CB8AC3E}">
        <p14:creationId xmlns:p14="http://schemas.microsoft.com/office/powerpoint/2010/main" val="2754418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1B0616-9797-244F-A29D-153A814D617C}"/>
              </a:ext>
            </a:extLst>
          </p:cNvPr>
          <p:cNvSpPr>
            <a:spLocks noGrp="1"/>
          </p:cNvSpPr>
          <p:nvPr>
            <p:ph idx="1"/>
          </p:nvPr>
        </p:nvSpPr>
        <p:spPr/>
        <p:txBody>
          <a:bodyPr/>
          <a:lstStyle/>
          <a:p>
            <a:r>
              <a:rPr lang="en-CN" dirty="0"/>
              <a:t>A bad idea: Add more columns in the Movie table</a:t>
            </a:r>
          </a:p>
          <a:p>
            <a:endParaRPr lang="en-CN" dirty="0"/>
          </a:p>
          <a:p>
            <a:endParaRPr lang="en-CN" dirty="0"/>
          </a:p>
          <a:p>
            <a:pPr lvl="1"/>
            <a:r>
              <a:rPr lang="en-CN" dirty="0"/>
              <a:t>Waste of space (not too many movies have 3 directors, let alone 6)</a:t>
            </a:r>
          </a:p>
        </p:txBody>
      </p:sp>
      <p:sp>
        <p:nvSpPr>
          <p:cNvPr id="3" name="Title 2">
            <a:extLst>
              <a:ext uri="{FF2B5EF4-FFF2-40B4-BE49-F238E27FC236}">
                <a16:creationId xmlns:a16="http://schemas.microsoft.com/office/drawing/2014/main" id="{93A49D08-BC59-064C-BC08-C9E024862D70}"/>
              </a:ext>
            </a:extLst>
          </p:cNvPr>
          <p:cNvSpPr>
            <a:spLocks noGrp="1"/>
          </p:cNvSpPr>
          <p:nvPr>
            <p:ph type="title"/>
          </p:nvPr>
        </p:nvSpPr>
        <p:spPr/>
        <p:txBody>
          <a:bodyPr/>
          <a:lstStyle/>
          <a:p>
            <a:r>
              <a:rPr lang="en-CN" dirty="0"/>
              <a:t>Entity and Relationship</a:t>
            </a:r>
          </a:p>
        </p:txBody>
      </p:sp>
      <p:graphicFrame>
        <p:nvGraphicFramePr>
          <p:cNvPr id="4" name="Tableau 4">
            <a:extLst>
              <a:ext uri="{FF2B5EF4-FFF2-40B4-BE49-F238E27FC236}">
                <a16:creationId xmlns:a16="http://schemas.microsoft.com/office/drawing/2014/main" id="{698FE7F8-D317-0D40-8B9D-933D2384600C}"/>
              </a:ext>
            </a:extLst>
          </p:cNvPr>
          <p:cNvGraphicFramePr>
            <a:graphicFrameLocks noGrp="1"/>
          </p:cNvGraphicFramePr>
          <p:nvPr/>
        </p:nvGraphicFramePr>
        <p:xfrm>
          <a:off x="2247900" y="2895600"/>
          <a:ext cx="10134600" cy="516394"/>
        </p:xfrm>
        <a:graphic>
          <a:graphicData uri="http://schemas.openxmlformats.org/drawingml/2006/table">
            <a:tbl>
              <a:tblPr firstRow="1" bandRow="1">
                <a:tableStyleId>{5C22544A-7EE6-4342-B048-85BDC9FD1C3A}</a:tableStyleId>
              </a:tblPr>
              <a:tblGrid>
                <a:gridCol w="831778">
                  <a:extLst>
                    <a:ext uri="{9D8B030D-6E8A-4147-A177-3AD203B41FA5}">
                      <a16:colId xmlns:a16="http://schemas.microsoft.com/office/drawing/2014/main" val="1850732327"/>
                    </a:ext>
                  </a:extLst>
                </a:gridCol>
                <a:gridCol w="2108744">
                  <a:extLst>
                    <a:ext uri="{9D8B030D-6E8A-4147-A177-3AD203B41FA5}">
                      <a16:colId xmlns:a16="http://schemas.microsoft.com/office/drawing/2014/main" val="20000"/>
                    </a:ext>
                  </a:extLst>
                </a:gridCol>
                <a:gridCol w="913789">
                  <a:extLst>
                    <a:ext uri="{9D8B030D-6E8A-4147-A177-3AD203B41FA5}">
                      <a16:colId xmlns:a16="http://schemas.microsoft.com/office/drawing/2014/main" val="20001"/>
                    </a:ext>
                  </a:extLst>
                </a:gridCol>
                <a:gridCol w="773206">
                  <a:extLst>
                    <a:ext uri="{9D8B030D-6E8A-4147-A177-3AD203B41FA5}">
                      <a16:colId xmlns:a16="http://schemas.microsoft.com/office/drawing/2014/main" val="20002"/>
                    </a:ext>
                  </a:extLst>
                </a:gridCol>
                <a:gridCol w="1054373">
                  <a:extLst>
                    <a:ext uri="{9D8B030D-6E8A-4147-A177-3AD203B41FA5}">
                      <a16:colId xmlns:a16="http://schemas.microsoft.com/office/drawing/2014/main" val="20003"/>
                    </a:ext>
                  </a:extLst>
                </a:gridCol>
                <a:gridCol w="1054373">
                  <a:extLst>
                    <a:ext uri="{9D8B030D-6E8A-4147-A177-3AD203B41FA5}">
                      <a16:colId xmlns:a16="http://schemas.microsoft.com/office/drawing/2014/main" val="981593740"/>
                    </a:ext>
                  </a:extLst>
                </a:gridCol>
                <a:gridCol w="1054373">
                  <a:extLst>
                    <a:ext uri="{9D8B030D-6E8A-4147-A177-3AD203B41FA5}">
                      <a16:colId xmlns:a16="http://schemas.microsoft.com/office/drawing/2014/main" val="1033903440"/>
                    </a:ext>
                  </a:extLst>
                </a:gridCol>
                <a:gridCol w="2343964">
                  <a:extLst>
                    <a:ext uri="{9D8B030D-6E8A-4147-A177-3AD203B41FA5}">
                      <a16:colId xmlns:a16="http://schemas.microsoft.com/office/drawing/2014/main" val="20004"/>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kern="1200" dirty="0">
                          <a:solidFill>
                            <a:srgbClr val="000000"/>
                          </a:solidFill>
                          <a:latin typeface="Lato" panose="020F0502020204030203" pitchFamily="34" charset="77"/>
                          <a:ea typeface="+mn-ea"/>
                          <a:cs typeface="+mn-cs"/>
                        </a:rPr>
                        <a:t>Director 2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kern="1200" dirty="0">
                          <a:solidFill>
                            <a:srgbClr val="000000"/>
                          </a:solidFill>
                          <a:latin typeface="Lato" panose="020F0502020204030203" pitchFamily="34" charset="77"/>
                          <a:ea typeface="+mn-ea"/>
                          <a:cs typeface="+mn-cs"/>
                        </a:rPr>
                        <a:t>Director 3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6341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1B0616-9797-244F-A29D-153A814D617C}"/>
              </a:ext>
            </a:extLst>
          </p:cNvPr>
          <p:cNvSpPr>
            <a:spLocks noGrp="1"/>
          </p:cNvSpPr>
          <p:nvPr>
            <p:ph idx="1"/>
          </p:nvPr>
        </p:nvSpPr>
        <p:spPr/>
        <p:txBody>
          <a:bodyPr/>
          <a:lstStyle/>
          <a:p>
            <a:r>
              <a:rPr lang="en-CN" dirty="0"/>
              <a:t>A bad idea: Add more columns in the Movie table</a:t>
            </a:r>
          </a:p>
          <a:p>
            <a:endParaRPr lang="en-CN" dirty="0"/>
          </a:p>
          <a:p>
            <a:endParaRPr lang="en-CN" dirty="0"/>
          </a:p>
          <a:p>
            <a:pPr lvl="1"/>
            <a:r>
              <a:rPr lang="en-CN" dirty="0"/>
              <a:t>Waste of space (not too many movies have 3 directors, let alone 6)</a:t>
            </a:r>
          </a:p>
          <a:p>
            <a:pPr marL="334963" lvl="1" indent="0">
              <a:buNone/>
            </a:pPr>
            <a:endParaRPr lang="en-CN" dirty="0"/>
          </a:p>
          <a:p>
            <a:pPr lvl="1"/>
            <a:r>
              <a:rPr lang="en-CN" dirty="0"/>
              <a:t>How about starring? 10+ more columns?</a:t>
            </a:r>
          </a:p>
        </p:txBody>
      </p:sp>
      <p:sp>
        <p:nvSpPr>
          <p:cNvPr id="3" name="Title 2">
            <a:extLst>
              <a:ext uri="{FF2B5EF4-FFF2-40B4-BE49-F238E27FC236}">
                <a16:creationId xmlns:a16="http://schemas.microsoft.com/office/drawing/2014/main" id="{93A49D08-BC59-064C-BC08-C9E024862D70}"/>
              </a:ext>
            </a:extLst>
          </p:cNvPr>
          <p:cNvSpPr>
            <a:spLocks noGrp="1"/>
          </p:cNvSpPr>
          <p:nvPr>
            <p:ph type="title"/>
          </p:nvPr>
        </p:nvSpPr>
        <p:spPr/>
        <p:txBody>
          <a:bodyPr/>
          <a:lstStyle/>
          <a:p>
            <a:r>
              <a:rPr lang="en-CN" dirty="0"/>
              <a:t>Entity and Relationship</a:t>
            </a:r>
          </a:p>
        </p:txBody>
      </p:sp>
      <p:graphicFrame>
        <p:nvGraphicFramePr>
          <p:cNvPr id="4" name="Tableau 4">
            <a:extLst>
              <a:ext uri="{FF2B5EF4-FFF2-40B4-BE49-F238E27FC236}">
                <a16:creationId xmlns:a16="http://schemas.microsoft.com/office/drawing/2014/main" id="{698FE7F8-D317-0D40-8B9D-933D2384600C}"/>
              </a:ext>
            </a:extLst>
          </p:cNvPr>
          <p:cNvGraphicFramePr>
            <a:graphicFrameLocks noGrp="1"/>
          </p:cNvGraphicFramePr>
          <p:nvPr>
            <p:extLst>
              <p:ext uri="{D42A27DB-BD31-4B8C-83A1-F6EECF244321}">
                <p14:modId xmlns:p14="http://schemas.microsoft.com/office/powerpoint/2010/main" val="4009001887"/>
              </p:ext>
            </p:extLst>
          </p:nvPr>
        </p:nvGraphicFramePr>
        <p:xfrm>
          <a:off x="2247900" y="2895600"/>
          <a:ext cx="10134600" cy="516394"/>
        </p:xfrm>
        <a:graphic>
          <a:graphicData uri="http://schemas.openxmlformats.org/drawingml/2006/table">
            <a:tbl>
              <a:tblPr firstRow="1" bandRow="1">
                <a:tableStyleId>{5C22544A-7EE6-4342-B048-85BDC9FD1C3A}</a:tableStyleId>
              </a:tblPr>
              <a:tblGrid>
                <a:gridCol w="831778">
                  <a:extLst>
                    <a:ext uri="{9D8B030D-6E8A-4147-A177-3AD203B41FA5}">
                      <a16:colId xmlns:a16="http://schemas.microsoft.com/office/drawing/2014/main" val="1850732327"/>
                    </a:ext>
                  </a:extLst>
                </a:gridCol>
                <a:gridCol w="2108744">
                  <a:extLst>
                    <a:ext uri="{9D8B030D-6E8A-4147-A177-3AD203B41FA5}">
                      <a16:colId xmlns:a16="http://schemas.microsoft.com/office/drawing/2014/main" val="20000"/>
                    </a:ext>
                  </a:extLst>
                </a:gridCol>
                <a:gridCol w="913789">
                  <a:extLst>
                    <a:ext uri="{9D8B030D-6E8A-4147-A177-3AD203B41FA5}">
                      <a16:colId xmlns:a16="http://schemas.microsoft.com/office/drawing/2014/main" val="20001"/>
                    </a:ext>
                  </a:extLst>
                </a:gridCol>
                <a:gridCol w="773206">
                  <a:extLst>
                    <a:ext uri="{9D8B030D-6E8A-4147-A177-3AD203B41FA5}">
                      <a16:colId xmlns:a16="http://schemas.microsoft.com/office/drawing/2014/main" val="20002"/>
                    </a:ext>
                  </a:extLst>
                </a:gridCol>
                <a:gridCol w="1054373">
                  <a:extLst>
                    <a:ext uri="{9D8B030D-6E8A-4147-A177-3AD203B41FA5}">
                      <a16:colId xmlns:a16="http://schemas.microsoft.com/office/drawing/2014/main" val="20003"/>
                    </a:ext>
                  </a:extLst>
                </a:gridCol>
                <a:gridCol w="1054373">
                  <a:extLst>
                    <a:ext uri="{9D8B030D-6E8A-4147-A177-3AD203B41FA5}">
                      <a16:colId xmlns:a16="http://schemas.microsoft.com/office/drawing/2014/main" val="981593740"/>
                    </a:ext>
                  </a:extLst>
                </a:gridCol>
                <a:gridCol w="1054373">
                  <a:extLst>
                    <a:ext uri="{9D8B030D-6E8A-4147-A177-3AD203B41FA5}">
                      <a16:colId xmlns:a16="http://schemas.microsoft.com/office/drawing/2014/main" val="1033903440"/>
                    </a:ext>
                  </a:extLst>
                </a:gridCol>
                <a:gridCol w="2343964">
                  <a:extLst>
                    <a:ext uri="{9D8B030D-6E8A-4147-A177-3AD203B41FA5}">
                      <a16:colId xmlns:a16="http://schemas.microsoft.com/office/drawing/2014/main" val="20004"/>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kern="1200" dirty="0">
                          <a:solidFill>
                            <a:srgbClr val="000000"/>
                          </a:solidFill>
                          <a:latin typeface="Lato" panose="020F0502020204030203" pitchFamily="34" charset="77"/>
                          <a:ea typeface="+mn-ea"/>
                          <a:cs typeface="+mn-cs"/>
                        </a:rPr>
                        <a:t>Director 2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kern="1200" dirty="0">
                          <a:solidFill>
                            <a:srgbClr val="000000"/>
                          </a:solidFill>
                          <a:latin typeface="Lato" panose="020F0502020204030203" pitchFamily="34" charset="77"/>
                          <a:ea typeface="+mn-ea"/>
                          <a:cs typeface="+mn-cs"/>
                        </a:rPr>
                        <a:t>Director 3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pic>
        <p:nvPicPr>
          <p:cNvPr id="5" name="Picture 4">
            <a:extLst>
              <a:ext uri="{FF2B5EF4-FFF2-40B4-BE49-F238E27FC236}">
                <a16:creationId xmlns:a16="http://schemas.microsoft.com/office/drawing/2014/main" id="{20B29344-2DA9-8443-BC73-D1C6DC83B3B8}"/>
              </a:ext>
            </a:extLst>
          </p:cNvPr>
          <p:cNvPicPr>
            <a:picLocks noChangeAspect="1"/>
          </p:cNvPicPr>
          <p:nvPr/>
        </p:nvPicPr>
        <p:blipFill>
          <a:blip r:embed="rId2"/>
          <a:stretch>
            <a:fillRect/>
          </a:stretch>
        </p:blipFill>
        <p:spPr>
          <a:xfrm>
            <a:off x="7696200" y="4648200"/>
            <a:ext cx="2133600" cy="2133600"/>
          </a:xfrm>
          <a:prstGeom prst="rect">
            <a:avLst/>
          </a:prstGeom>
        </p:spPr>
      </p:pic>
    </p:spTree>
    <p:extLst>
      <p:ext uri="{BB962C8B-B14F-4D97-AF65-F5344CB8AC3E}">
        <p14:creationId xmlns:p14="http://schemas.microsoft.com/office/powerpoint/2010/main" val="38398731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3265C-03BF-DF4D-B737-74415C067356}"/>
              </a:ext>
            </a:extLst>
          </p:cNvPr>
          <p:cNvSpPr>
            <a:spLocks noGrp="1"/>
          </p:cNvSpPr>
          <p:nvPr>
            <p:ph idx="1"/>
          </p:nvPr>
        </p:nvSpPr>
        <p:spPr/>
        <p:txBody>
          <a:bodyPr/>
          <a:lstStyle/>
          <a:p>
            <a:r>
              <a:rPr lang="en-CN" dirty="0"/>
              <a:t>Further refactoring of the tables …</a:t>
            </a:r>
          </a:p>
        </p:txBody>
      </p:sp>
      <p:sp>
        <p:nvSpPr>
          <p:cNvPr id="3" name="Title 2">
            <a:extLst>
              <a:ext uri="{FF2B5EF4-FFF2-40B4-BE49-F238E27FC236}">
                <a16:creationId xmlns:a16="http://schemas.microsoft.com/office/drawing/2014/main" id="{3496E523-BFFA-A948-8088-77D92E4DC6B7}"/>
              </a:ext>
            </a:extLst>
          </p:cNvPr>
          <p:cNvSpPr>
            <a:spLocks noGrp="1"/>
          </p:cNvSpPr>
          <p:nvPr>
            <p:ph type="title"/>
          </p:nvPr>
        </p:nvSpPr>
        <p:spPr/>
        <p:txBody>
          <a:bodyPr/>
          <a:lstStyle/>
          <a:p>
            <a:r>
              <a:rPr lang="en-CN" dirty="0"/>
              <a:t>Entity and Relationship</a:t>
            </a:r>
          </a:p>
        </p:txBody>
      </p:sp>
      <p:graphicFrame>
        <p:nvGraphicFramePr>
          <p:cNvPr id="4" name="Tableau 4">
            <a:extLst>
              <a:ext uri="{FF2B5EF4-FFF2-40B4-BE49-F238E27FC236}">
                <a16:creationId xmlns:a16="http://schemas.microsoft.com/office/drawing/2014/main" id="{639AB665-A7E5-E44E-BF22-24EC7E57115F}"/>
              </a:ext>
            </a:extLst>
          </p:cNvPr>
          <p:cNvGraphicFramePr>
            <a:graphicFrameLocks noGrp="1"/>
          </p:cNvGraphicFramePr>
          <p:nvPr>
            <p:extLst>
              <p:ext uri="{D42A27DB-BD31-4B8C-83A1-F6EECF244321}">
                <p14:modId xmlns:p14="http://schemas.microsoft.com/office/powerpoint/2010/main" val="4211403020"/>
              </p:ext>
            </p:extLst>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1850732327"/>
                    </a:ext>
                  </a:extLst>
                </a:gridCol>
                <a:gridCol w="1801109">
                  <a:extLst>
                    <a:ext uri="{9D8B030D-6E8A-4147-A177-3AD203B41FA5}">
                      <a16:colId xmlns:a16="http://schemas.microsoft.com/office/drawing/2014/main" val="20000"/>
                    </a:ext>
                  </a:extLst>
                </a:gridCol>
                <a:gridCol w="780481">
                  <a:extLst>
                    <a:ext uri="{9D8B030D-6E8A-4147-A177-3AD203B41FA5}">
                      <a16:colId xmlns:a16="http://schemas.microsoft.com/office/drawing/2014/main" val="20001"/>
                    </a:ext>
                  </a:extLst>
                </a:gridCol>
                <a:gridCol w="660407">
                  <a:extLst>
                    <a:ext uri="{9D8B030D-6E8A-4147-A177-3AD203B41FA5}">
                      <a16:colId xmlns:a16="http://schemas.microsoft.com/office/drawing/2014/main" val="20002"/>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a:extLst>
              <a:ext uri="{FF2B5EF4-FFF2-40B4-BE49-F238E27FC236}">
                <a16:creationId xmlns:a16="http://schemas.microsoft.com/office/drawing/2014/main" id="{58D38F41-360E-BF4D-B10F-3CC0F6AB5310}"/>
              </a:ext>
            </a:extLst>
          </p:cNvPr>
          <p:cNvGraphicFramePr>
            <a:graphicFrameLocks noGrp="1"/>
          </p:cNvGraphicFramePr>
          <p:nvPr>
            <p:extLst>
              <p:ext uri="{D42A27DB-BD31-4B8C-83A1-F6EECF244321}">
                <p14:modId xmlns:p14="http://schemas.microsoft.com/office/powerpoint/2010/main" val="1805557443"/>
              </p:ext>
            </p:extLst>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3913954852"/>
                    </a:ext>
                  </a:extLst>
                </a:gridCol>
                <a:gridCol w="1079219">
                  <a:extLst>
                    <a:ext uri="{9D8B030D-6E8A-4147-A177-3AD203B41FA5}">
                      <a16:colId xmlns:a16="http://schemas.microsoft.com/office/drawing/2014/main" val="20003"/>
                    </a:ext>
                  </a:extLst>
                </a:gridCol>
                <a:gridCol w="1075800">
                  <a:extLst>
                    <a:ext uri="{9D8B030D-6E8A-4147-A177-3AD203B41FA5}">
                      <a16:colId xmlns:a16="http://schemas.microsoft.com/office/drawing/2014/main" val="20004"/>
                    </a:ext>
                  </a:extLst>
                </a:gridCol>
                <a:gridCol w="1033266">
                  <a:extLst>
                    <a:ext uri="{9D8B030D-6E8A-4147-A177-3AD203B41FA5}">
                      <a16:colId xmlns:a16="http://schemas.microsoft.com/office/drawing/2014/main" val="732388475"/>
                    </a:ext>
                  </a:extLst>
                </a:gridCol>
                <a:gridCol w="741997">
                  <a:extLst>
                    <a:ext uri="{9D8B030D-6E8A-4147-A177-3AD203B41FA5}">
                      <a16:colId xmlns:a16="http://schemas.microsoft.com/office/drawing/2014/main" val="2881478592"/>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6" name="TextBox 5">
            <a:extLst>
              <a:ext uri="{FF2B5EF4-FFF2-40B4-BE49-F238E27FC236}">
                <a16:creationId xmlns:a16="http://schemas.microsoft.com/office/drawing/2014/main" id="{A8468AC8-989A-AB44-ABEB-AF84ACA413EB}"/>
              </a:ext>
            </a:extLst>
          </p:cNvPr>
          <p:cNvSpPr txBox="1"/>
          <p:nvPr/>
        </p:nvSpPr>
        <p:spPr>
          <a:xfrm>
            <a:off x="1823815" y="6534724"/>
            <a:ext cx="2895600" cy="461665"/>
          </a:xfrm>
          <a:prstGeom prst="rect">
            <a:avLst/>
          </a:prstGeom>
          <a:noFill/>
        </p:spPr>
        <p:txBody>
          <a:bodyPr wrap="square" rtlCol="0">
            <a:spAutoFit/>
          </a:bodyPr>
          <a:lstStyle/>
          <a:p>
            <a:pPr algn="ctr"/>
            <a:r>
              <a:rPr lang="en-CN"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7" name="TextBox 6">
            <a:extLst>
              <a:ext uri="{FF2B5EF4-FFF2-40B4-BE49-F238E27FC236}">
                <a16:creationId xmlns:a16="http://schemas.microsoft.com/office/drawing/2014/main" id="{A076FE34-EC1F-F042-8A88-8012439A56B8}"/>
              </a:ext>
            </a:extLst>
          </p:cNvPr>
          <p:cNvSpPr txBox="1"/>
          <p:nvPr/>
        </p:nvSpPr>
        <p:spPr>
          <a:xfrm>
            <a:off x="10173703" y="4648200"/>
            <a:ext cx="2895600" cy="461665"/>
          </a:xfrm>
          <a:prstGeom prst="rect">
            <a:avLst/>
          </a:prstGeom>
          <a:noFill/>
        </p:spPr>
        <p:txBody>
          <a:bodyPr wrap="square" rtlCol="0">
            <a:spAutoFit/>
          </a:bodyPr>
          <a:lstStyle/>
          <a:p>
            <a:pPr algn="ctr"/>
            <a:r>
              <a:rPr lang="en-CN"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8" name="Rectangle 7">
            <a:extLst>
              <a:ext uri="{FF2B5EF4-FFF2-40B4-BE49-F238E27FC236}">
                <a16:creationId xmlns:a16="http://schemas.microsoft.com/office/drawing/2014/main" id="{7FAA4DB7-4BEE-134E-AA7C-1215DD342DC4}"/>
              </a:ext>
            </a:extLst>
          </p:cNvPr>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9" name="Rectangle 8">
            <a:extLst>
              <a:ext uri="{FF2B5EF4-FFF2-40B4-BE49-F238E27FC236}">
                <a16:creationId xmlns:a16="http://schemas.microsoft.com/office/drawing/2014/main" id="{A10014D3-4522-2748-9EFC-8BC317C60F15}"/>
              </a:ext>
            </a:extLst>
          </p:cNvPr>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0" name="Rounded Rectangle 9">
            <a:extLst>
              <a:ext uri="{FF2B5EF4-FFF2-40B4-BE49-F238E27FC236}">
                <a16:creationId xmlns:a16="http://schemas.microsoft.com/office/drawing/2014/main" id="{0CF275FA-91B3-3640-A1C9-943C78531EF7}"/>
              </a:ext>
            </a:extLst>
          </p:cNvPr>
          <p:cNvSpPr/>
          <p:nvPr/>
        </p:nvSpPr>
        <p:spPr bwMode="auto">
          <a:xfrm>
            <a:off x="5928021" y="3273691"/>
            <a:ext cx="2346065" cy="863232"/>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24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Relationship?</a:t>
            </a:r>
          </a:p>
        </p:txBody>
      </p:sp>
    </p:spTree>
    <p:extLst>
      <p:ext uri="{BB962C8B-B14F-4D97-AF65-F5344CB8AC3E}">
        <p14:creationId xmlns:p14="http://schemas.microsoft.com/office/powerpoint/2010/main" val="40854473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3265C-03BF-DF4D-B737-74415C067356}"/>
              </a:ext>
            </a:extLst>
          </p:cNvPr>
          <p:cNvSpPr>
            <a:spLocks noGrp="1"/>
          </p:cNvSpPr>
          <p:nvPr>
            <p:ph idx="1"/>
          </p:nvPr>
        </p:nvSpPr>
        <p:spPr/>
        <p:txBody>
          <a:bodyPr/>
          <a:lstStyle/>
          <a:p>
            <a:r>
              <a:rPr lang="en-CN" dirty="0"/>
              <a:t>Further refactoring of the tables …</a:t>
            </a:r>
          </a:p>
        </p:txBody>
      </p:sp>
      <p:sp>
        <p:nvSpPr>
          <p:cNvPr id="3" name="Title 2">
            <a:extLst>
              <a:ext uri="{FF2B5EF4-FFF2-40B4-BE49-F238E27FC236}">
                <a16:creationId xmlns:a16="http://schemas.microsoft.com/office/drawing/2014/main" id="{3496E523-BFFA-A948-8088-77D92E4DC6B7}"/>
              </a:ext>
            </a:extLst>
          </p:cNvPr>
          <p:cNvSpPr>
            <a:spLocks noGrp="1"/>
          </p:cNvSpPr>
          <p:nvPr>
            <p:ph type="title"/>
          </p:nvPr>
        </p:nvSpPr>
        <p:spPr/>
        <p:txBody>
          <a:bodyPr/>
          <a:lstStyle/>
          <a:p>
            <a:r>
              <a:rPr lang="en-CN" dirty="0"/>
              <a:t>Entity and Relationship</a:t>
            </a:r>
          </a:p>
        </p:txBody>
      </p:sp>
      <p:graphicFrame>
        <p:nvGraphicFramePr>
          <p:cNvPr id="4" name="Tableau 4">
            <a:extLst>
              <a:ext uri="{FF2B5EF4-FFF2-40B4-BE49-F238E27FC236}">
                <a16:creationId xmlns:a16="http://schemas.microsoft.com/office/drawing/2014/main" id="{639AB665-A7E5-E44E-BF22-24EC7E57115F}"/>
              </a:ext>
            </a:extLst>
          </p:cNvPr>
          <p:cNvGraphicFramePr>
            <a:graphicFrameLocks noGrp="1"/>
          </p:cNvGraphicFramePr>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1850732327"/>
                    </a:ext>
                  </a:extLst>
                </a:gridCol>
                <a:gridCol w="1801109">
                  <a:extLst>
                    <a:ext uri="{9D8B030D-6E8A-4147-A177-3AD203B41FA5}">
                      <a16:colId xmlns:a16="http://schemas.microsoft.com/office/drawing/2014/main" val="20000"/>
                    </a:ext>
                  </a:extLst>
                </a:gridCol>
                <a:gridCol w="780481">
                  <a:extLst>
                    <a:ext uri="{9D8B030D-6E8A-4147-A177-3AD203B41FA5}">
                      <a16:colId xmlns:a16="http://schemas.microsoft.com/office/drawing/2014/main" val="20001"/>
                    </a:ext>
                  </a:extLst>
                </a:gridCol>
                <a:gridCol w="660407">
                  <a:extLst>
                    <a:ext uri="{9D8B030D-6E8A-4147-A177-3AD203B41FA5}">
                      <a16:colId xmlns:a16="http://schemas.microsoft.com/office/drawing/2014/main" val="20002"/>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a:extLst>
              <a:ext uri="{FF2B5EF4-FFF2-40B4-BE49-F238E27FC236}">
                <a16:creationId xmlns:a16="http://schemas.microsoft.com/office/drawing/2014/main" id="{58D38F41-360E-BF4D-B10F-3CC0F6AB5310}"/>
              </a:ext>
            </a:extLst>
          </p:cNvPr>
          <p:cNvGraphicFramePr>
            <a:graphicFrameLocks noGrp="1"/>
          </p:cNvGraphicFramePr>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3913954852"/>
                    </a:ext>
                  </a:extLst>
                </a:gridCol>
                <a:gridCol w="1079219">
                  <a:extLst>
                    <a:ext uri="{9D8B030D-6E8A-4147-A177-3AD203B41FA5}">
                      <a16:colId xmlns:a16="http://schemas.microsoft.com/office/drawing/2014/main" val="20003"/>
                    </a:ext>
                  </a:extLst>
                </a:gridCol>
                <a:gridCol w="1075800">
                  <a:extLst>
                    <a:ext uri="{9D8B030D-6E8A-4147-A177-3AD203B41FA5}">
                      <a16:colId xmlns:a16="http://schemas.microsoft.com/office/drawing/2014/main" val="20004"/>
                    </a:ext>
                  </a:extLst>
                </a:gridCol>
                <a:gridCol w="1033266">
                  <a:extLst>
                    <a:ext uri="{9D8B030D-6E8A-4147-A177-3AD203B41FA5}">
                      <a16:colId xmlns:a16="http://schemas.microsoft.com/office/drawing/2014/main" val="732388475"/>
                    </a:ext>
                  </a:extLst>
                </a:gridCol>
                <a:gridCol w="741997">
                  <a:extLst>
                    <a:ext uri="{9D8B030D-6E8A-4147-A177-3AD203B41FA5}">
                      <a16:colId xmlns:a16="http://schemas.microsoft.com/office/drawing/2014/main" val="2881478592"/>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6" name="TextBox 5">
            <a:extLst>
              <a:ext uri="{FF2B5EF4-FFF2-40B4-BE49-F238E27FC236}">
                <a16:creationId xmlns:a16="http://schemas.microsoft.com/office/drawing/2014/main" id="{A8468AC8-989A-AB44-ABEB-AF84ACA413EB}"/>
              </a:ext>
            </a:extLst>
          </p:cNvPr>
          <p:cNvSpPr txBox="1"/>
          <p:nvPr/>
        </p:nvSpPr>
        <p:spPr>
          <a:xfrm>
            <a:off x="1823815" y="6534724"/>
            <a:ext cx="2895600" cy="461665"/>
          </a:xfrm>
          <a:prstGeom prst="rect">
            <a:avLst/>
          </a:prstGeom>
          <a:noFill/>
        </p:spPr>
        <p:txBody>
          <a:bodyPr wrap="square" rtlCol="0">
            <a:spAutoFit/>
          </a:bodyPr>
          <a:lstStyle/>
          <a:p>
            <a:pPr algn="ctr"/>
            <a:r>
              <a:rPr lang="en-CN"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7" name="TextBox 6">
            <a:extLst>
              <a:ext uri="{FF2B5EF4-FFF2-40B4-BE49-F238E27FC236}">
                <a16:creationId xmlns:a16="http://schemas.microsoft.com/office/drawing/2014/main" id="{A076FE34-EC1F-F042-8A88-8012439A56B8}"/>
              </a:ext>
            </a:extLst>
          </p:cNvPr>
          <p:cNvSpPr txBox="1"/>
          <p:nvPr/>
        </p:nvSpPr>
        <p:spPr>
          <a:xfrm>
            <a:off x="10173703" y="4648200"/>
            <a:ext cx="2895600" cy="461665"/>
          </a:xfrm>
          <a:prstGeom prst="rect">
            <a:avLst/>
          </a:prstGeom>
          <a:noFill/>
        </p:spPr>
        <p:txBody>
          <a:bodyPr wrap="square" rtlCol="0">
            <a:spAutoFit/>
          </a:bodyPr>
          <a:lstStyle/>
          <a:p>
            <a:pPr algn="ctr"/>
            <a:r>
              <a:rPr lang="en-CN"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8" name="Rectangle 7">
            <a:extLst>
              <a:ext uri="{FF2B5EF4-FFF2-40B4-BE49-F238E27FC236}">
                <a16:creationId xmlns:a16="http://schemas.microsoft.com/office/drawing/2014/main" id="{7FAA4DB7-4BEE-134E-AA7C-1215DD342DC4}"/>
              </a:ext>
            </a:extLst>
          </p:cNvPr>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0" name="Rounded Rectangle 9">
            <a:extLst>
              <a:ext uri="{FF2B5EF4-FFF2-40B4-BE49-F238E27FC236}">
                <a16:creationId xmlns:a16="http://schemas.microsoft.com/office/drawing/2014/main" id="{0CF275FA-91B3-3640-A1C9-943C78531EF7}"/>
              </a:ext>
            </a:extLst>
          </p:cNvPr>
          <p:cNvSpPr/>
          <p:nvPr/>
        </p:nvSpPr>
        <p:spPr bwMode="auto">
          <a:xfrm>
            <a:off x="5984131" y="5207536"/>
            <a:ext cx="2346065" cy="863232"/>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24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Relationship!</a:t>
            </a:r>
          </a:p>
        </p:txBody>
      </p:sp>
      <p:graphicFrame>
        <p:nvGraphicFramePr>
          <p:cNvPr id="11" name="Tableau 4">
            <a:extLst>
              <a:ext uri="{FF2B5EF4-FFF2-40B4-BE49-F238E27FC236}">
                <a16:creationId xmlns:a16="http://schemas.microsoft.com/office/drawing/2014/main" id="{822B4391-0BD6-1B4B-A7E9-07CEE41A2056}"/>
              </a:ext>
            </a:extLst>
          </p:cNvPr>
          <p:cNvGraphicFramePr>
            <a:graphicFrameLocks noGrp="1"/>
          </p:cNvGraphicFramePr>
          <p:nvPr>
            <p:extLst>
              <p:ext uri="{D42A27DB-BD31-4B8C-83A1-F6EECF244321}">
                <p14:modId xmlns:p14="http://schemas.microsoft.com/office/powerpoint/2010/main" val="60504655"/>
              </p:ext>
            </p:extLst>
          </p:nvPr>
        </p:nvGraphicFramePr>
        <p:xfrm>
          <a:off x="6102439" y="3288762"/>
          <a:ext cx="2109451" cy="1645341"/>
        </p:xfrm>
        <a:graphic>
          <a:graphicData uri="http://schemas.openxmlformats.org/drawingml/2006/table">
            <a:tbl>
              <a:tblPr firstRow="1" bandRow="1">
                <a:tableStyleId>{5C22544A-7EE6-4342-B048-85BDC9FD1C3A}</a:tableStyleId>
              </a:tblPr>
              <a:tblGrid>
                <a:gridCol w="966451">
                  <a:extLst>
                    <a:ext uri="{9D8B030D-6E8A-4147-A177-3AD203B41FA5}">
                      <a16:colId xmlns:a16="http://schemas.microsoft.com/office/drawing/2014/main" val="3913954852"/>
                    </a:ext>
                  </a:extLst>
                </a:gridCol>
                <a:gridCol w="1143000">
                  <a:extLst>
                    <a:ext uri="{9D8B030D-6E8A-4147-A177-3AD203B41FA5}">
                      <a16:colId xmlns:a16="http://schemas.microsoft.com/office/drawing/2014/main" val="20003"/>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Movie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a:t>
                      </a:r>
                      <a:r>
                        <a:rPr lang="fr-FR" sz="1600" dirty="0">
                          <a:solidFill>
                            <a:srgbClr val="000000"/>
                          </a:solidFill>
                          <a:latin typeface="Lato" panose="020F0502020204030203" pitchFamily="34" charset="77"/>
                        </a:rPr>
                        <a:t> ID</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2</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5</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12" name="Rectangle 11">
            <a:extLst>
              <a:ext uri="{FF2B5EF4-FFF2-40B4-BE49-F238E27FC236}">
                <a16:creationId xmlns:a16="http://schemas.microsoft.com/office/drawing/2014/main" id="{0433ABC9-2A19-5E4E-A2AC-9E1D9219B21D}"/>
              </a:ext>
            </a:extLst>
          </p:cNvPr>
          <p:cNvSpPr/>
          <p:nvPr/>
        </p:nvSpPr>
        <p:spPr bwMode="auto">
          <a:xfrm>
            <a:off x="5943863" y="3288762"/>
            <a:ext cx="152400" cy="16520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3" name="Rectangle 12">
            <a:extLst>
              <a:ext uri="{FF2B5EF4-FFF2-40B4-BE49-F238E27FC236}">
                <a16:creationId xmlns:a16="http://schemas.microsoft.com/office/drawing/2014/main" id="{AF87013B-F34E-6C42-9523-0CB95658606D}"/>
              </a:ext>
            </a:extLst>
          </p:cNvPr>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5788F867-404C-0749-965B-3740263C030B}"/>
              </a:ext>
            </a:extLst>
          </p:cNvPr>
          <p:cNvSpPr/>
          <p:nvPr/>
        </p:nvSpPr>
        <p:spPr bwMode="auto">
          <a:xfrm>
            <a:off x="8221373" y="3288761"/>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TextBox 14">
            <a:extLst>
              <a:ext uri="{FF2B5EF4-FFF2-40B4-BE49-F238E27FC236}">
                <a16:creationId xmlns:a16="http://schemas.microsoft.com/office/drawing/2014/main" id="{73AA385F-58AE-1F4D-BDEC-836D4EA1F9DE}"/>
              </a:ext>
            </a:extLst>
          </p:cNvPr>
          <p:cNvSpPr txBox="1"/>
          <p:nvPr/>
        </p:nvSpPr>
        <p:spPr>
          <a:xfrm>
            <a:off x="6096263" y="2791230"/>
            <a:ext cx="2109451" cy="461665"/>
          </a:xfrm>
          <a:prstGeom prst="rect">
            <a:avLst/>
          </a:prstGeom>
          <a:noFill/>
        </p:spPr>
        <p:txBody>
          <a:bodyPr wrap="square" rtlCol="0">
            <a:spAutoFit/>
          </a:bodyPr>
          <a:lstStyle/>
          <a:p>
            <a:pPr algn="ctr"/>
            <a:r>
              <a:rPr lang="en-CN" sz="2400" b="1" i="1" dirty="0">
                <a:latin typeface="Lato" panose="020F0502020204030203" pitchFamily="34" charset="77"/>
              </a:rPr>
              <a:t>Directed By</a:t>
            </a:r>
          </a:p>
        </p:txBody>
      </p:sp>
      <p:sp>
        <p:nvSpPr>
          <p:cNvPr id="16" name="Rectangle 15">
            <a:extLst>
              <a:ext uri="{FF2B5EF4-FFF2-40B4-BE49-F238E27FC236}">
                <a16:creationId xmlns:a16="http://schemas.microsoft.com/office/drawing/2014/main" id="{B939D251-4DF2-F241-86BF-5531D5F4C793}"/>
              </a:ext>
            </a:extLst>
          </p:cNvPr>
          <p:cNvSpPr/>
          <p:nvPr/>
        </p:nvSpPr>
        <p:spPr bwMode="auto">
          <a:xfrm>
            <a:off x="1210126" y="2733824"/>
            <a:ext cx="847274" cy="3800900"/>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7" name="Rectangle 16">
            <a:extLst>
              <a:ext uri="{FF2B5EF4-FFF2-40B4-BE49-F238E27FC236}">
                <a16:creationId xmlns:a16="http://schemas.microsoft.com/office/drawing/2014/main" id="{C3C89619-0A84-B143-842D-931136FE527F}"/>
              </a:ext>
            </a:extLst>
          </p:cNvPr>
          <p:cNvSpPr/>
          <p:nvPr/>
        </p:nvSpPr>
        <p:spPr bwMode="auto">
          <a:xfrm>
            <a:off x="8996855" y="2733824"/>
            <a:ext cx="1333968" cy="1914376"/>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9990386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3265C-03BF-DF4D-B737-74415C067356}"/>
              </a:ext>
            </a:extLst>
          </p:cNvPr>
          <p:cNvSpPr>
            <a:spLocks noGrp="1"/>
          </p:cNvSpPr>
          <p:nvPr>
            <p:ph idx="1"/>
          </p:nvPr>
        </p:nvSpPr>
        <p:spPr/>
        <p:txBody>
          <a:bodyPr/>
          <a:lstStyle/>
          <a:p>
            <a:r>
              <a:rPr lang="en-CN" dirty="0"/>
              <a:t>Further refactoring of the tables …</a:t>
            </a:r>
            <a:r>
              <a:rPr lang="en-US" dirty="0"/>
              <a:t>  </a:t>
            </a:r>
            <a:r>
              <a:rPr lang="zh-CN" altLang="en-US" dirty="0"/>
              <a:t>把“列”转成“行” （矩阵相乘？）</a:t>
            </a:r>
            <a:endParaRPr lang="en-CN" dirty="0"/>
          </a:p>
        </p:txBody>
      </p:sp>
      <p:sp>
        <p:nvSpPr>
          <p:cNvPr id="3" name="Title 2">
            <a:extLst>
              <a:ext uri="{FF2B5EF4-FFF2-40B4-BE49-F238E27FC236}">
                <a16:creationId xmlns:a16="http://schemas.microsoft.com/office/drawing/2014/main" id="{3496E523-BFFA-A948-8088-77D92E4DC6B7}"/>
              </a:ext>
            </a:extLst>
          </p:cNvPr>
          <p:cNvSpPr>
            <a:spLocks noGrp="1"/>
          </p:cNvSpPr>
          <p:nvPr>
            <p:ph type="title"/>
          </p:nvPr>
        </p:nvSpPr>
        <p:spPr/>
        <p:txBody>
          <a:bodyPr/>
          <a:lstStyle/>
          <a:p>
            <a:r>
              <a:rPr lang="en-CN" dirty="0"/>
              <a:t>Entity and Relationship</a:t>
            </a:r>
          </a:p>
        </p:txBody>
      </p:sp>
      <p:graphicFrame>
        <p:nvGraphicFramePr>
          <p:cNvPr id="4" name="Tableau 4">
            <a:extLst>
              <a:ext uri="{FF2B5EF4-FFF2-40B4-BE49-F238E27FC236}">
                <a16:creationId xmlns:a16="http://schemas.microsoft.com/office/drawing/2014/main" id="{639AB665-A7E5-E44E-BF22-24EC7E57115F}"/>
              </a:ext>
            </a:extLst>
          </p:cNvPr>
          <p:cNvGraphicFramePr>
            <a:graphicFrameLocks noGrp="1"/>
          </p:cNvGraphicFramePr>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1850732327"/>
                    </a:ext>
                  </a:extLst>
                </a:gridCol>
                <a:gridCol w="1801109">
                  <a:extLst>
                    <a:ext uri="{9D8B030D-6E8A-4147-A177-3AD203B41FA5}">
                      <a16:colId xmlns:a16="http://schemas.microsoft.com/office/drawing/2014/main" val="20000"/>
                    </a:ext>
                  </a:extLst>
                </a:gridCol>
                <a:gridCol w="780481">
                  <a:extLst>
                    <a:ext uri="{9D8B030D-6E8A-4147-A177-3AD203B41FA5}">
                      <a16:colId xmlns:a16="http://schemas.microsoft.com/office/drawing/2014/main" val="20001"/>
                    </a:ext>
                  </a:extLst>
                </a:gridCol>
                <a:gridCol w="660407">
                  <a:extLst>
                    <a:ext uri="{9D8B030D-6E8A-4147-A177-3AD203B41FA5}">
                      <a16:colId xmlns:a16="http://schemas.microsoft.com/office/drawing/2014/main" val="20002"/>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a:extLst>
              <a:ext uri="{FF2B5EF4-FFF2-40B4-BE49-F238E27FC236}">
                <a16:creationId xmlns:a16="http://schemas.microsoft.com/office/drawing/2014/main" id="{58D38F41-360E-BF4D-B10F-3CC0F6AB5310}"/>
              </a:ext>
            </a:extLst>
          </p:cNvPr>
          <p:cNvGraphicFramePr>
            <a:graphicFrameLocks noGrp="1"/>
          </p:cNvGraphicFramePr>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3913954852"/>
                    </a:ext>
                  </a:extLst>
                </a:gridCol>
                <a:gridCol w="1079219">
                  <a:extLst>
                    <a:ext uri="{9D8B030D-6E8A-4147-A177-3AD203B41FA5}">
                      <a16:colId xmlns:a16="http://schemas.microsoft.com/office/drawing/2014/main" val="20003"/>
                    </a:ext>
                  </a:extLst>
                </a:gridCol>
                <a:gridCol w="1075800">
                  <a:extLst>
                    <a:ext uri="{9D8B030D-6E8A-4147-A177-3AD203B41FA5}">
                      <a16:colId xmlns:a16="http://schemas.microsoft.com/office/drawing/2014/main" val="20004"/>
                    </a:ext>
                  </a:extLst>
                </a:gridCol>
                <a:gridCol w="1033266">
                  <a:extLst>
                    <a:ext uri="{9D8B030D-6E8A-4147-A177-3AD203B41FA5}">
                      <a16:colId xmlns:a16="http://schemas.microsoft.com/office/drawing/2014/main" val="732388475"/>
                    </a:ext>
                  </a:extLst>
                </a:gridCol>
                <a:gridCol w="741997">
                  <a:extLst>
                    <a:ext uri="{9D8B030D-6E8A-4147-A177-3AD203B41FA5}">
                      <a16:colId xmlns:a16="http://schemas.microsoft.com/office/drawing/2014/main" val="2881478592"/>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bl>
          </a:graphicData>
        </a:graphic>
      </p:graphicFrame>
      <p:sp>
        <p:nvSpPr>
          <p:cNvPr id="6" name="TextBox 5">
            <a:extLst>
              <a:ext uri="{FF2B5EF4-FFF2-40B4-BE49-F238E27FC236}">
                <a16:creationId xmlns:a16="http://schemas.microsoft.com/office/drawing/2014/main" id="{A8468AC8-989A-AB44-ABEB-AF84ACA413EB}"/>
              </a:ext>
            </a:extLst>
          </p:cNvPr>
          <p:cNvSpPr txBox="1"/>
          <p:nvPr/>
        </p:nvSpPr>
        <p:spPr>
          <a:xfrm>
            <a:off x="1823815" y="6534724"/>
            <a:ext cx="2895600" cy="461665"/>
          </a:xfrm>
          <a:prstGeom prst="rect">
            <a:avLst/>
          </a:prstGeom>
          <a:noFill/>
        </p:spPr>
        <p:txBody>
          <a:bodyPr wrap="square" rtlCol="0">
            <a:spAutoFit/>
          </a:bodyPr>
          <a:lstStyle/>
          <a:p>
            <a:pPr algn="ctr"/>
            <a:r>
              <a:rPr lang="en-CN"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7" name="TextBox 6">
            <a:extLst>
              <a:ext uri="{FF2B5EF4-FFF2-40B4-BE49-F238E27FC236}">
                <a16:creationId xmlns:a16="http://schemas.microsoft.com/office/drawing/2014/main" id="{A076FE34-EC1F-F042-8A88-8012439A56B8}"/>
              </a:ext>
            </a:extLst>
          </p:cNvPr>
          <p:cNvSpPr txBox="1"/>
          <p:nvPr/>
        </p:nvSpPr>
        <p:spPr>
          <a:xfrm>
            <a:off x="10173703" y="4648200"/>
            <a:ext cx="2895600" cy="461665"/>
          </a:xfrm>
          <a:prstGeom prst="rect">
            <a:avLst/>
          </a:prstGeom>
          <a:noFill/>
        </p:spPr>
        <p:txBody>
          <a:bodyPr wrap="square" rtlCol="0">
            <a:spAutoFit/>
          </a:bodyPr>
          <a:lstStyle/>
          <a:p>
            <a:pPr algn="ctr"/>
            <a:r>
              <a:rPr lang="en-CN"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CN" sz="2400" dirty="0">
              <a:latin typeface="Lato" panose="020F0502020204030203" pitchFamily="34" charset="77"/>
            </a:endParaRPr>
          </a:p>
        </p:txBody>
      </p:sp>
      <p:sp>
        <p:nvSpPr>
          <p:cNvPr id="8" name="Rectangle 7">
            <a:extLst>
              <a:ext uri="{FF2B5EF4-FFF2-40B4-BE49-F238E27FC236}">
                <a16:creationId xmlns:a16="http://schemas.microsoft.com/office/drawing/2014/main" id="{7FAA4DB7-4BEE-134E-AA7C-1215DD342DC4}"/>
              </a:ext>
            </a:extLst>
          </p:cNvPr>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graphicFrame>
        <p:nvGraphicFramePr>
          <p:cNvPr id="11" name="Tableau 4">
            <a:extLst>
              <a:ext uri="{FF2B5EF4-FFF2-40B4-BE49-F238E27FC236}">
                <a16:creationId xmlns:a16="http://schemas.microsoft.com/office/drawing/2014/main" id="{822B4391-0BD6-1B4B-A7E9-07CEE41A2056}"/>
              </a:ext>
            </a:extLst>
          </p:cNvPr>
          <p:cNvGraphicFramePr>
            <a:graphicFrameLocks noGrp="1"/>
          </p:cNvGraphicFramePr>
          <p:nvPr>
            <p:extLst>
              <p:ext uri="{D42A27DB-BD31-4B8C-83A1-F6EECF244321}">
                <p14:modId xmlns:p14="http://schemas.microsoft.com/office/powerpoint/2010/main" val="102336524"/>
              </p:ext>
            </p:extLst>
          </p:nvPr>
        </p:nvGraphicFramePr>
        <p:xfrm>
          <a:off x="6102439" y="3288762"/>
          <a:ext cx="2109451" cy="3164117"/>
        </p:xfrm>
        <a:graphic>
          <a:graphicData uri="http://schemas.openxmlformats.org/drawingml/2006/table">
            <a:tbl>
              <a:tblPr firstRow="1" bandRow="1">
                <a:tableStyleId>{5C22544A-7EE6-4342-B048-85BDC9FD1C3A}</a:tableStyleId>
              </a:tblPr>
              <a:tblGrid>
                <a:gridCol w="966451">
                  <a:extLst>
                    <a:ext uri="{9D8B030D-6E8A-4147-A177-3AD203B41FA5}">
                      <a16:colId xmlns:a16="http://schemas.microsoft.com/office/drawing/2014/main" val="3913954852"/>
                    </a:ext>
                  </a:extLst>
                </a:gridCol>
                <a:gridCol w="1143000">
                  <a:extLst>
                    <a:ext uri="{9D8B030D-6E8A-4147-A177-3AD203B41FA5}">
                      <a16:colId xmlns:a16="http://schemas.microsoft.com/office/drawing/2014/main" val="20003"/>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kern="1200" dirty="0">
                          <a:solidFill>
                            <a:srgbClr val="000000"/>
                          </a:solidFill>
                          <a:latin typeface="Lato" panose="020F0502020204030203" pitchFamily="34" charset="77"/>
                          <a:ea typeface="+mn-ea"/>
                          <a:cs typeface="+mn-cs"/>
                        </a:rPr>
                        <a:t>Movie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000000"/>
                          </a:solidFill>
                          <a:latin typeface="Lato" panose="020F0502020204030203" pitchFamily="34" charset="77"/>
                        </a:rPr>
                        <a:t>Director</a:t>
                      </a:r>
                      <a:r>
                        <a:rPr lang="fr-FR" sz="1600" dirty="0">
                          <a:solidFill>
                            <a:srgbClr val="000000"/>
                          </a:solidFill>
                          <a:latin typeface="Lato" panose="020F0502020204030203" pitchFamily="34" charset="77"/>
                        </a:rPr>
                        <a:t> ID</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2</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5</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2933500451"/>
                  </a:ext>
                </a:extLst>
              </a:tr>
              <a:tr h="379694">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839328643"/>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43638714"/>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397621310"/>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3856230970"/>
                  </a:ext>
                </a:extLst>
              </a:tr>
            </a:tbl>
          </a:graphicData>
        </a:graphic>
      </p:graphicFrame>
      <p:sp>
        <p:nvSpPr>
          <p:cNvPr id="12" name="Rectangle 11">
            <a:extLst>
              <a:ext uri="{FF2B5EF4-FFF2-40B4-BE49-F238E27FC236}">
                <a16:creationId xmlns:a16="http://schemas.microsoft.com/office/drawing/2014/main" id="{0433ABC9-2A19-5E4E-A2AC-9E1D9219B21D}"/>
              </a:ext>
            </a:extLst>
          </p:cNvPr>
          <p:cNvSpPr/>
          <p:nvPr/>
        </p:nvSpPr>
        <p:spPr bwMode="auto">
          <a:xfrm>
            <a:off x="5943863" y="3288762"/>
            <a:ext cx="152400" cy="16520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3" name="Rectangle 12">
            <a:extLst>
              <a:ext uri="{FF2B5EF4-FFF2-40B4-BE49-F238E27FC236}">
                <a16:creationId xmlns:a16="http://schemas.microsoft.com/office/drawing/2014/main" id="{AF87013B-F34E-6C42-9523-0CB95658606D}"/>
              </a:ext>
            </a:extLst>
          </p:cNvPr>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5788F867-404C-0749-965B-3740263C030B}"/>
              </a:ext>
            </a:extLst>
          </p:cNvPr>
          <p:cNvSpPr/>
          <p:nvPr/>
        </p:nvSpPr>
        <p:spPr bwMode="auto">
          <a:xfrm>
            <a:off x="8221373" y="3288761"/>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TextBox 14">
            <a:extLst>
              <a:ext uri="{FF2B5EF4-FFF2-40B4-BE49-F238E27FC236}">
                <a16:creationId xmlns:a16="http://schemas.microsoft.com/office/drawing/2014/main" id="{73AA385F-58AE-1F4D-BDEC-836D4EA1F9DE}"/>
              </a:ext>
            </a:extLst>
          </p:cNvPr>
          <p:cNvSpPr txBox="1"/>
          <p:nvPr/>
        </p:nvSpPr>
        <p:spPr>
          <a:xfrm>
            <a:off x="6096263" y="2791230"/>
            <a:ext cx="2109451" cy="461665"/>
          </a:xfrm>
          <a:prstGeom prst="rect">
            <a:avLst/>
          </a:prstGeom>
          <a:noFill/>
        </p:spPr>
        <p:txBody>
          <a:bodyPr wrap="square" rtlCol="0">
            <a:spAutoFit/>
          </a:bodyPr>
          <a:lstStyle/>
          <a:p>
            <a:pPr algn="ctr"/>
            <a:r>
              <a:rPr lang="en-CN" sz="2400" b="1" i="1" dirty="0">
                <a:latin typeface="Lato" panose="020F0502020204030203" pitchFamily="34" charset="77"/>
              </a:rPr>
              <a:t>Directed By</a:t>
            </a:r>
          </a:p>
        </p:txBody>
      </p:sp>
      <p:sp>
        <p:nvSpPr>
          <p:cNvPr id="16" name="Rectangle 15">
            <a:extLst>
              <a:ext uri="{FF2B5EF4-FFF2-40B4-BE49-F238E27FC236}">
                <a16:creationId xmlns:a16="http://schemas.microsoft.com/office/drawing/2014/main" id="{031B4B64-BBDE-4446-A642-E4222527AD11}"/>
              </a:ext>
            </a:extLst>
          </p:cNvPr>
          <p:cNvSpPr/>
          <p:nvPr/>
        </p:nvSpPr>
        <p:spPr bwMode="auto">
          <a:xfrm>
            <a:off x="9019262" y="5557705"/>
            <a:ext cx="5105400" cy="1986095"/>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2400" b="1" i="0" u="none" strike="noStrike" cap="none" normalizeH="0" baseline="0" dirty="0">
                <a:ln>
                  <a:noFill/>
                </a:ln>
                <a:solidFill>
                  <a:srgbClr val="A2424F"/>
                </a:solidFill>
                <a:effectLst/>
                <a:latin typeface="Lato" panose="020F0502020204030203" pitchFamily="34" charset="77"/>
                <a:ea typeface="ＭＳ Ｐゴシック" pitchFamily="-107" charset="-128"/>
                <a:cs typeface="ＭＳ Ｐゴシック" pitchFamily="-107" charset="-128"/>
              </a:rPr>
              <a:t>Question:</a:t>
            </a:r>
          </a:p>
          <a:p>
            <a:pPr marL="0" marR="0" indent="0" algn="l" defTabSz="914400" rtl="0" eaLnBrk="0" fontAlgn="base" latinLnBrk="0" hangingPunct="0">
              <a:lnSpc>
                <a:spcPct val="100000"/>
              </a:lnSpc>
              <a:spcBef>
                <a:spcPct val="0"/>
              </a:spcBef>
              <a:spcAft>
                <a:spcPct val="0"/>
              </a:spcAft>
              <a:buClrTx/>
              <a:buSzTx/>
              <a:buFontTx/>
              <a:buNone/>
              <a:tabLst/>
            </a:pPr>
            <a:r>
              <a:rPr lang="en-CN" sz="2400" dirty="0">
                <a:latin typeface="Lato" panose="020F0502020204030203" pitchFamily="34" charset="77"/>
                <a:ea typeface="ＭＳ Ｐゴシック" pitchFamily="-107" charset="-128"/>
                <a:cs typeface="ＭＳ Ｐゴシック" pitchFamily="-107" charset="-128"/>
              </a:rPr>
              <a:t>What if there are multiple director</a:t>
            </a:r>
            <a:r>
              <a:rPr lang="en-US" altLang="zh-CN" sz="2400" dirty="0">
                <a:latin typeface="Lato" panose="020F0502020204030203" pitchFamily="34" charset="77"/>
                <a:ea typeface="ＭＳ Ｐゴシック" pitchFamily="-107" charset="-128"/>
                <a:cs typeface="ＭＳ Ｐゴシック" pitchFamily="-107" charset="-128"/>
              </a:rPr>
              <a:t>s</a:t>
            </a:r>
            <a:r>
              <a:rPr lang="en-CN" sz="2400" dirty="0">
                <a:latin typeface="Lato" panose="020F0502020204030203" pitchFamily="34" charset="77"/>
                <a:ea typeface="ＭＳ Ｐゴシック" pitchFamily="-107" charset="-128"/>
                <a:cs typeface="ＭＳ Ｐゴシック" pitchFamily="-107" charset="-128"/>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a:p>
            <a:pPr marL="0" marR="0" indent="0" algn="l" defTabSz="914400" rtl="0" eaLnBrk="0" fontAlgn="base" latinLnBrk="0" hangingPunct="0">
              <a:lnSpc>
                <a:spcPct val="100000"/>
              </a:lnSpc>
              <a:spcBef>
                <a:spcPct val="0"/>
              </a:spcBef>
              <a:spcAft>
                <a:spcPct val="0"/>
              </a:spcAft>
              <a:buClrTx/>
              <a:buSzTx/>
              <a:buFontTx/>
              <a:buNone/>
              <a:tabLst/>
            </a:pPr>
            <a:r>
              <a:rPr lang="en-CN" sz="2400" b="1" dirty="0">
                <a:solidFill>
                  <a:srgbClr val="0070C0"/>
                </a:solidFill>
                <a:latin typeface="Lato" panose="020F0502020204030203" pitchFamily="34" charset="77"/>
                <a:ea typeface="ＭＳ Ｐゴシック" pitchFamily="-107" charset="-128"/>
                <a:cs typeface="ＭＳ Ｐゴシック" pitchFamily="-107" charset="-128"/>
              </a:rPr>
              <a:t>Answer:</a:t>
            </a:r>
          </a:p>
          <a:p>
            <a:pPr marL="0" marR="0" indent="0" algn="l" defTabSz="914400" rtl="0" eaLnBrk="0" fontAlgn="base" latinLnBrk="0" hangingPunct="0">
              <a:lnSpc>
                <a:spcPct val="100000"/>
              </a:lnSpc>
              <a:spcBef>
                <a:spcPct val="0"/>
              </a:spcBef>
              <a:spcAft>
                <a:spcPct val="0"/>
              </a:spcAft>
              <a:buClrTx/>
              <a:buSzTx/>
              <a:buFontTx/>
              <a:buNone/>
              <a:tabLst/>
            </a:pPr>
            <a:r>
              <a:rPr kumimoji="0" lang="en-CN" sz="24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Multiple rows in t</a:t>
            </a:r>
            <a:r>
              <a:rPr kumimoji="0" lang="en-US" sz="24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he relationship!</a:t>
            </a:r>
            <a:endParaRPr kumimoji="0" lang="en-CN" sz="24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sp>
        <p:nvSpPr>
          <p:cNvPr id="17" name="Rectangle 16">
            <a:extLst>
              <a:ext uri="{FF2B5EF4-FFF2-40B4-BE49-F238E27FC236}">
                <a16:creationId xmlns:a16="http://schemas.microsoft.com/office/drawing/2014/main" id="{B198A050-94FC-5C4C-BC96-165782827EB4}"/>
              </a:ext>
            </a:extLst>
          </p:cNvPr>
          <p:cNvSpPr/>
          <p:nvPr/>
        </p:nvSpPr>
        <p:spPr bwMode="auto">
          <a:xfrm>
            <a:off x="5943863" y="5257799"/>
            <a:ext cx="2429910" cy="1276925"/>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18" name="Elbow Connector 17">
            <a:extLst>
              <a:ext uri="{FF2B5EF4-FFF2-40B4-BE49-F238E27FC236}">
                <a16:creationId xmlns:a16="http://schemas.microsoft.com/office/drawing/2014/main" id="{78D9F91B-28A3-BB42-BC0D-FAB04B26986B}"/>
              </a:ext>
            </a:extLst>
          </p:cNvPr>
          <p:cNvCxnSpPr>
            <a:cxnSpLocks/>
            <a:stCxn id="16" idx="1"/>
            <a:endCxn id="17" idx="3"/>
          </p:cNvCxnSpPr>
          <p:nvPr/>
        </p:nvCxnSpPr>
        <p:spPr bwMode="auto">
          <a:xfrm rot="10800000">
            <a:off x="8373774" y="5896263"/>
            <a:ext cx="645489" cy="654491"/>
          </a:xfrm>
          <a:prstGeom prst="bentConnector3">
            <a:avLst/>
          </a:prstGeom>
          <a:solidFill>
            <a:schemeClr val="accent1"/>
          </a:solidFill>
          <a:ln w="76200" cap="flat" cmpd="sng" algn="ctr">
            <a:solidFill>
              <a:srgbClr val="A2424F"/>
            </a:solidFill>
            <a:prstDash val="solid"/>
            <a:round/>
            <a:headEnd type="none" w="med" len="med"/>
            <a:tailEnd type="triangle"/>
          </a:ln>
          <a:effectLst/>
        </p:spPr>
      </p:cxnSp>
    </p:spTree>
    <p:extLst>
      <p:ext uri="{BB962C8B-B14F-4D97-AF65-F5344CB8AC3E}">
        <p14:creationId xmlns:p14="http://schemas.microsoft.com/office/powerpoint/2010/main" val="32274003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8E7EA-67EC-104D-AD9A-35B86510BBFE}"/>
              </a:ext>
            </a:extLst>
          </p:cNvPr>
          <p:cNvSpPr>
            <a:spLocks noGrp="1"/>
          </p:cNvSpPr>
          <p:nvPr>
            <p:ph idx="1"/>
          </p:nvPr>
        </p:nvSpPr>
        <p:spPr>
          <a:xfrm>
            <a:off x="838200" y="1981200"/>
            <a:ext cx="6858000" cy="5334000"/>
          </a:xfrm>
        </p:spPr>
        <p:txBody>
          <a:bodyPr/>
          <a:lstStyle/>
          <a:p>
            <a:r>
              <a:rPr lang="en-CN" dirty="0"/>
              <a:t>Starring -&gt; Actor table</a:t>
            </a:r>
          </a:p>
          <a:p>
            <a:r>
              <a:rPr lang="en-CN" dirty="0"/>
              <a:t>Country -&gt; Country and Region table</a:t>
            </a:r>
          </a:p>
          <a:p>
            <a:pPr lvl="1"/>
            <a:r>
              <a:rPr lang="en-CN" dirty="0"/>
              <a:t>You can also link the movies with corresponding actors, countries/regions, etc.</a:t>
            </a:r>
          </a:p>
          <a:p>
            <a:endParaRPr lang="en-CN" dirty="0"/>
          </a:p>
          <a:p>
            <a:r>
              <a:rPr lang="en-CN" dirty="0"/>
              <a:t>Entity Relationship Diagram (E/R Diagram, ER Diagram, ERD)</a:t>
            </a:r>
          </a:p>
          <a:p>
            <a:pPr lvl="1"/>
            <a:r>
              <a:rPr lang="en-CN" dirty="0"/>
              <a:t>A way of representing entity tables and their relationships (relationship tables)</a:t>
            </a:r>
          </a:p>
        </p:txBody>
      </p:sp>
      <p:sp>
        <p:nvSpPr>
          <p:cNvPr id="3" name="Title 2">
            <a:extLst>
              <a:ext uri="{FF2B5EF4-FFF2-40B4-BE49-F238E27FC236}">
                <a16:creationId xmlns:a16="http://schemas.microsoft.com/office/drawing/2014/main" id="{83F8DDBB-E159-B74F-9311-26A2C8ECDFC2}"/>
              </a:ext>
            </a:extLst>
          </p:cNvPr>
          <p:cNvSpPr>
            <a:spLocks noGrp="1"/>
          </p:cNvSpPr>
          <p:nvPr>
            <p:ph type="title"/>
          </p:nvPr>
        </p:nvSpPr>
        <p:spPr/>
        <p:txBody>
          <a:bodyPr/>
          <a:lstStyle/>
          <a:p>
            <a:r>
              <a:rPr lang="en-CN" dirty="0"/>
              <a:t>Entity and Relationship</a:t>
            </a:r>
          </a:p>
        </p:txBody>
      </p:sp>
      <p:pic>
        <p:nvPicPr>
          <p:cNvPr id="4" name="Image 1" descr="er_diagram0.png">
            <a:extLst>
              <a:ext uri="{FF2B5EF4-FFF2-40B4-BE49-F238E27FC236}">
                <a16:creationId xmlns:a16="http://schemas.microsoft.com/office/drawing/2014/main" id="{4410C6C7-739D-FE44-9A99-5450D9F5DD3E}"/>
              </a:ext>
            </a:extLst>
          </p:cNvPr>
          <p:cNvPicPr>
            <a:picLocks noChangeAspect="1"/>
          </p:cNvPicPr>
          <p:nvPr/>
        </p:nvPicPr>
        <p:blipFill>
          <a:blip r:embed="rId3" cstate="print"/>
          <a:stretch>
            <a:fillRect/>
          </a:stretch>
        </p:blipFill>
        <p:spPr>
          <a:xfrm>
            <a:off x="8153400" y="2133600"/>
            <a:ext cx="5791200" cy="4380824"/>
          </a:xfrm>
          <a:prstGeom prst="rect">
            <a:avLst/>
          </a:prstGeom>
        </p:spPr>
      </p:pic>
    </p:spTree>
    <p:extLst>
      <p:ext uri="{BB962C8B-B14F-4D97-AF65-F5344CB8AC3E}">
        <p14:creationId xmlns:p14="http://schemas.microsoft.com/office/powerpoint/2010/main" val="724575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497BE-501C-6049-A37D-2A427BEFF5F4}"/>
              </a:ext>
            </a:extLst>
          </p:cNvPr>
          <p:cNvSpPr>
            <a:spLocks noGrp="1"/>
          </p:cNvSpPr>
          <p:nvPr>
            <p:ph type="title"/>
          </p:nvPr>
        </p:nvSpPr>
        <p:spPr/>
        <p:txBody>
          <a:bodyPr/>
          <a:lstStyle/>
          <a:p>
            <a:r>
              <a:rPr lang="en-CN" dirty="0"/>
              <a:t>Outline</a:t>
            </a:r>
          </a:p>
        </p:txBody>
      </p:sp>
      <p:sp>
        <p:nvSpPr>
          <p:cNvPr id="4" name="Rounded Rectangle 3">
            <a:extLst>
              <a:ext uri="{FF2B5EF4-FFF2-40B4-BE49-F238E27FC236}">
                <a16:creationId xmlns:a16="http://schemas.microsoft.com/office/drawing/2014/main" id="{6B31C20C-CE1B-CB4B-9EDB-7AEE6DD2AEE8}"/>
              </a:ext>
            </a:extLst>
          </p:cNvPr>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Introduction</a:t>
            </a:r>
          </a:p>
        </p:txBody>
      </p:sp>
    </p:spTree>
    <p:extLst>
      <p:ext uri="{BB962C8B-B14F-4D97-AF65-F5344CB8AC3E}">
        <p14:creationId xmlns:p14="http://schemas.microsoft.com/office/powerpoint/2010/main" val="2878653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8DDDA5-D63C-E240-AF28-E76FDCC5923D}"/>
              </a:ext>
            </a:extLst>
          </p:cNvPr>
          <p:cNvSpPr>
            <a:spLocks noGrp="1"/>
          </p:cNvSpPr>
          <p:nvPr>
            <p:ph idx="1"/>
          </p:nvPr>
        </p:nvSpPr>
        <p:spPr/>
        <p:txBody>
          <a:bodyPr/>
          <a:lstStyle/>
          <a:p>
            <a:r>
              <a:rPr lang="en-US" altLang="zh-TW" dirty="0"/>
              <a:t>Lecture and Lab Attendance (10%)</a:t>
            </a:r>
          </a:p>
          <a:p>
            <a:r>
              <a:rPr lang="en-US" altLang="zh-TW" dirty="0"/>
              <a:t>Assignments 24%)</a:t>
            </a:r>
          </a:p>
          <a:p>
            <a:pPr lvl="1"/>
            <a:r>
              <a:rPr lang="en-US" altLang="zh-CN" dirty="0"/>
              <a:t>4</a:t>
            </a:r>
            <a:r>
              <a:rPr lang="zh-CN" altLang="en-US" dirty="0"/>
              <a:t> </a:t>
            </a:r>
            <a:r>
              <a:rPr lang="en-US" altLang="zh-CN" dirty="0"/>
              <a:t>Assignments (including 1 in-class quiz) </a:t>
            </a:r>
            <a:endParaRPr lang="zh-TW" altLang="zh-TW" dirty="0"/>
          </a:p>
          <a:p>
            <a:r>
              <a:rPr lang="en-US" altLang="zh-TW" sz="2800" dirty="0"/>
              <a:t>Project (36%)</a:t>
            </a:r>
          </a:p>
          <a:p>
            <a:pPr lvl="1"/>
            <a:r>
              <a:rPr lang="en-US" altLang="zh-TW" dirty="0"/>
              <a:t>2 Projects</a:t>
            </a:r>
            <a:endParaRPr lang="zh-TW" altLang="zh-TW" dirty="0"/>
          </a:p>
          <a:p>
            <a:r>
              <a:rPr lang="en-US" altLang="zh-TW" sz="2800" dirty="0">
                <a:solidFill>
                  <a:srgbClr val="C00000"/>
                </a:solidFill>
              </a:rPr>
              <a:t>Final exam (30%)</a:t>
            </a:r>
            <a:endParaRPr lang="zh-TW" altLang="zh-TW" sz="2800" dirty="0">
              <a:solidFill>
                <a:srgbClr val="C00000"/>
              </a:solidFill>
            </a:endParaRPr>
          </a:p>
          <a:p>
            <a:pPr marL="0" indent="0">
              <a:buNone/>
            </a:pPr>
            <a:endParaRPr lang="en-CN" dirty="0"/>
          </a:p>
        </p:txBody>
      </p:sp>
      <p:sp>
        <p:nvSpPr>
          <p:cNvPr id="3" name="Title 2">
            <a:extLst>
              <a:ext uri="{FF2B5EF4-FFF2-40B4-BE49-F238E27FC236}">
                <a16:creationId xmlns:a16="http://schemas.microsoft.com/office/drawing/2014/main" id="{4A8A2F10-55E6-9541-B46B-8A42E2EAD0AF}"/>
              </a:ext>
            </a:extLst>
          </p:cNvPr>
          <p:cNvSpPr>
            <a:spLocks noGrp="1"/>
          </p:cNvSpPr>
          <p:nvPr>
            <p:ph type="title"/>
          </p:nvPr>
        </p:nvSpPr>
        <p:spPr/>
        <p:txBody>
          <a:bodyPr/>
          <a:lstStyle/>
          <a:p>
            <a:r>
              <a:rPr lang="en-US"/>
              <a:t>Grading Policy</a:t>
            </a:r>
            <a:endParaRPr lang="en-CN"/>
          </a:p>
        </p:txBody>
      </p:sp>
    </p:spTree>
    <p:extLst>
      <p:ext uri="{BB962C8B-B14F-4D97-AF65-F5344CB8AC3E}">
        <p14:creationId xmlns:p14="http://schemas.microsoft.com/office/powerpoint/2010/main" val="40356483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497BE-501C-6049-A37D-2A427BEFF5F4}"/>
              </a:ext>
            </a:extLst>
          </p:cNvPr>
          <p:cNvSpPr>
            <a:spLocks noGrp="1"/>
          </p:cNvSpPr>
          <p:nvPr>
            <p:ph type="title"/>
          </p:nvPr>
        </p:nvSpPr>
        <p:spPr/>
        <p:txBody>
          <a:bodyPr/>
          <a:lstStyle/>
          <a:p>
            <a:r>
              <a:rPr lang="en-CN" dirty="0"/>
              <a:t>Outline</a:t>
            </a:r>
          </a:p>
        </p:txBody>
      </p:sp>
      <p:sp>
        <p:nvSpPr>
          <p:cNvPr id="4" name="Rounded Rectangle 3">
            <a:extLst>
              <a:ext uri="{FF2B5EF4-FFF2-40B4-BE49-F238E27FC236}">
                <a16:creationId xmlns:a16="http://schemas.microsoft.com/office/drawing/2014/main" id="{6B31C20C-CE1B-CB4B-9EDB-7AEE6DD2AEE8}"/>
              </a:ext>
            </a:extLst>
          </p:cNvPr>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Introduction</a:t>
            </a:r>
          </a:p>
        </p:txBody>
      </p:sp>
      <p:sp>
        <p:nvSpPr>
          <p:cNvPr id="5" name="Rounded Rectangle 4">
            <a:extLst>
              <a:ext uri="{FF2B5EF4-FFF2-40B4-BE49-F238E27FC236}">
                <a16:creationId xmlns:a16="http://schemas.microsoft.com/office/drawing/2014/main" id="{E370DD28-B102-9944-BA89-FA92D2C5C1DB}"/>
              </a:ext>
            </a:extLst>
          </p:cNvPr>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a:t>
            </a:r>
            <a:r>
              <a:rPr lang="en-CN" sz="1800" dirty="0">
                <a:latin typeface="Lato" panose="020F0502020204030203" pitchFamily="34" charset="77"/>
                <a:ea typeface="ＭＳ Ｐゴシック" pitchFamily="-107" charset="-128"/>
                <a:cs typeface="ＭＳ Ｐゴシック" pitchFamily="-107" charset="-128"/>
              </a:rPr>
              <a:t>Q</a:t>
            </a: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ue</a:t>
            </a:r>
            <a:r>
              <a:rPr lang="en-CN" sz="1800" dirty="0">
                <a:latin typeface="Lato" panose="020F0502020204030203" pitchFamily="34" charset="77"/>
                <a:ea typeface="ＭＳ Ｐゴシック" pitchFamily="-107" charset="-128"/>
                <a:cs typeface="ＭＳ Ｐゴシック" pitchFamily="-107" charset="-128"/>
              </a:rPr>
              <a:t>ries</a:t>
            </a:r>
            <a:endParaRPr lang="en-US" sz="1800" dirty="0">
              <a:latin typeface="Lato" panose="020F0502020204030203" pitchFamily="34" charset="77"/>
              <a:ea typeface="ＭＳ Ｐゴシック" pitchFamily="-107" charset="-128"/>
              <a:cs typeface="ＭＳ Ｐゴシック" pitchFamily="-107" charset="-128"/>
            </a:endParaRPr>
          </a:p>
          <a:p>
            <a:pPr marL="342900" indent="-342900">
              <a:buFont typeface="Arial" panose="020B0604020202020204" pitchFamily="34" charset="0"/>
              <a:buChar char="•"/>
            </a:pPr>
            <a:r>
              <a:rPr lang="en-CN" altLang="zh-CN" sz="1800" dirty="0">
                <a:latin typeface="Lato" panose="020F0502020204030203" pitchFamily="34" charset="77"/>
                <a:ea typeface="ＭＳ Ｐゴシック" pitchFamily="-107" charset="-128"/>
                <a:cs typeface="ＭＳ Ｐゴシック" pitchFamily="-107" charset="-128"/>
              </a:rPr>
              <a:t>Update data</a:t>
            </a:r>
          </a:p>
          <a:p>
            <a:pPr marR="0" algn="l" defTabSz="914400" rtl="0" eaLnBrk="0" fontAlgn="base" latinLnBrk="0" hangingPunct="0">
              <a:lnSpc>
                <a:spcPct val="100000"/>
              </a:lnSpc>
              <a:spcBef>
                <a:spcPct val="0"/>
              </a:spcBef>
              <a:spcAft>
                <a:spcPct val="0"/>
              </a:spcAft>
              <a:buClrTx/>
              <a:buSzTx/>
              <a:tabLst/>
            </a:pPr>
            <a:endParaRPr lang="en-CN" sz="1800" dirty="0">
              <a:latin typeface="Lato" panose="020F0502020204030203" pitchFamily="34" charset="77"/>
              <a:ea typeface="ＭＳ Ｐゴシック" pitchFamily="-107" charset="-128"/>
              <a:cs typeface="ＭＳ Ｐゴシック" pitchFamily="-107"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cxnSp>
        <p:nvCxnSpPr>
          <p:cNvPr id="10" name="Straight Arrow Connector 9">
            <a:extLst>
              <a:ext uri="{FF2B5EF4-FFF2-40B4-BE49-F238E27FC236}">
                <a16:creationId xmlns:a16="http://schemas.microsoft.com/office/drawing/2014/main" id="{56722781-C315-4C47-B4FF-824A4BC88FB3}"/>
              </a:ext>
            </a:extLst>
          </p:cNvPr>
          <p:cNvCxnSpPr>
            <a:cxnSpLocks/>
            <a:stCxn id="4" idx="2"/>
            <a:endCxn id="5" idx="1"/>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spTree>
    <p:extLst>
      <p:ext uri="{BB962C8B-B14F-4D97-AF65-F5344CB8AC3E}">
        <p14:creationId xmlns:p14="http://schemas.microsoft.com/office/powerpoint/2010/main" val="27291224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497BE-501C-6049-A37D-2A427BEFF5F4}"/>
              </a:ext>
            </a:extLst>
          </p:cNvPr>
          <p:cNvSpPr>
            <a:spLocks noGrp="1"/>
          </p:cNvSpPr>
          <p:nvPr>
            <p:ph type="title"/>
          </p:nvPr>
        </p:nvSpPr>
        <p:spPr/>
        <p:txBody>
          <a:bodyPr/>
          <a:lstStyle/>
          <a:p>
            <a:r>
              <a:rPr lang="en-CN" dirty="0"/>
              <a:t>Outline</a:t>
            </a:r>
          </a:p>
        </p:txBody>
      </p:sp>
      <p:sp>
        <p:nvSpPr>
          <p:cNvPr id="4" name="Rounded Rectangle 3">
            <a:extLst>
              <a:ext uri="{FF2B5EF4-FFF2-40B4-BE49-F238E27FC236}">
                <a16:creationId xmlns:a16="http://schemas.microsoft.com/office/drawing/2014/main" id="{6B31C20C-CE1B-CB4B-9EDB-7AEE6DD2AEE8}"/>
              </a:ext>
            </a:extLst>
          </p:cNvPr>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Introduction</a:t>
            </a:r>
          </a:p>
        </p:txBody>
      </p:sp>
      <p:sp>
        <p:nvSpPr>
          <p:cNvPr id="6" name="Rounded Rectangle 5">
            <a:extLst>
              <a:ext uri="{FF2B5EF4-FFF2-40B4-BE49-F238E27FC236}">
                <a16:creationId xmlns:a16="http://schemas.microsoft.com/office/drawing/2014/main" id="{213DDAB8-0010-8341-BF13-F2B29243A9FA}"/>
              </a:ext>
            </a:extLst>
          </p:cNvPr>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ER Diagram</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Relational DB Design</a:t>
            </a:r>
          </a:p>
        </p:txBody>
      </p:sp>
      <p:cxnSp>
        <p:nvCxnSpPr>
          <p:cNvPr id="10" name="Straight Arrow Connector 9">
            <a:extLst>
              <a:ext uri="{FF2B5EF4-FFF2-40B4-BE49-F238E27FC236}">
                <a16:creationId xmlns:a16="http://schemas.microsoft.com/office/drawing/2014/main" id="{56722781-C315-4C47-B4FF-824A4BC88FB3}"/>
              </a:ext>
            </a:extLst>
          </p:cNvPr>
          <p:cNvCxnSpPr>
            <a:cxnSpLocks/>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03A3D5D-0A78-5844-B0D1-E90D7D10E217}"/>
              </a:ext>
            </a:extLst>
          </p:cNvPr>
          <p:cNvCxnSpPr>
            <a:cxnSpLocks/>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sp>
        <p:nvSpPr>
          <p:cNvPr id="24" name="Rounded Rectangle 23">
            <a:extLst>
              <a:ext uri="{FF2B5EF4-FFF2-40B4-BE49-F238E27FC236}">
                <a16:creationId xmlns:a16="http://schemas.microsoft.com/office/drawing/2014/main" id="{7276DDB9-554D-974C-8CDA-89EF2509491A}"/>
              </a:ext>
            </a:extLst>
          </p:cNvPr>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a:t>
            </a:r>
            <a:r>
              <a:rPr lang="en-CN" sz="1800" dirty="0">
                <a:latin typeface="Lato" panose="020F0502020204030203" pitchFamily="34" charset="77"/>
                <a:ea typeface="ＭＳ Ｐゴシック" pitchFamily="-107" charset="-128"/>
                <a:cs typeface="ＭＳ Ｐゴシック" pitchFamily="-107" charset="-128"/>
              </a:rPr>
              <a:t>Q</a:t>
            </a: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ue</a:t>
            </a:r>
            <a:r>
              <a:rPr lang="en-CN" sz="1800" dirty="0">
                <a:latin typeface="Lato" panose="020F0502020204030203" pitchFamily="34" charset="77"/>
                <a:ea typeface="ＭＳ Ｐゴシック" pitchFamily="-107" charset="-128"/>
                <a:cs typeface="ＭＳ Ｐゴシック" pitchFamily="-107" charset="-128"/>
              </a:rPr>
              <a:t>ries</a:t>
            </a:r>
          </a:p>
          <a:p>
            <a:pPr marL="342900" indent="-342900">
              <a:buFont typeface="Arial" panose="020B0604020202020204" pitchFamily="34" charset="0"/>
              <a:buChar char="•"/>
            </a:pPr>
            <a:r>
              <a:rPr lang="en-CN" sz="1800" dirty="0">
                <a:latin typeface="Lato" panose="020F0502020204030203" pitchFamily="34" charset="77"/>
                <a:ea typeface="ＭＳ Ｐゴシック" pitchFamily="-107" charset="-128"/>
                <a:cs typeface="ＭＳ Ｐゴシック" pitchFamily="-107" charset="-128"/>
              </a:rPr>
              <a:t>Update data</a:t>
            </a:r>
          </a:p>
        </p:txBody>
      </p:sp>
    </p:spTree>
    <p:extLst>
      <p:ext uri="{BB962C8B-B14F-4D97-AF65-F5344CB8AC3E}">
        <p14:creationId xmlns:p14="http://schemas.microsoft.com/office/powerpoint/2010/main" val="31158971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497BE-501C-6049-A37D-2A427BEFF5F4}"/>
              </a:ext>
            </a:extLst>
          </p:cNvPr>
          <p:cNvSpPr>
            <a:spLocks noGrp="1"/>
          </p:cNvSpPr>
          <p:nvPr>
            <p:ph type="title"/>
          </p:nvPr>
        </p:nvSpPr>
        <p:spPr/>
        <p:txBody>
          <a:bodyPr/>
          <a:lstStyle/>
          <a:p>
            <a:r>
              <a:rPr lang="en-CN" dirty="0"/>
              <a:t>Outline</a:t>
            </a:r>
          </a:p>
        </p:txBody>
      </p:sp>
      <p:sp>
        <p:nvSpPr>
          <p:cNvPr id="4" name="Rounded Rectangle 3">
            <a:extLst>
              <a:ext uri="{FF2B5EF4-FFF2-40B4-BE49-F238E27FC236}">
                <a16:creationId xmlns:a16="http://schemas.microsoft.com/office/drawing/2014/main" id="{6B31C20C-CE1B-CB4B-9EDB-7AEE6DD2AEE8}"/>
              </a:ext>
            </a:extLst>
          </p:cNvPr>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Introduction</a:t>
            </a:r>
          </a:p>
        </p:txBody>
      </p:sp>
      <p:sp>
        <p:nvSpPr>
          <p:cNvPr id="6" name="Rounded Rectangle 5">
            <a:extLst>
              <a:ext uri="{FF2B5EF4-FFF2-40B4-BE49-F238E27FC236}">
                <a16:creationId xmlns:a16="http://schemas.microsoft.com/office/drawing/2014/main" id="{213DDAB8-0010-8341-BF13-F2B29243A9FA}"/>
              </a:ext>
            </a:extLst>
          </p:cNvPr>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ER Diagram</a:t>
            </a:r>
            <a:r>
              <a:rPr lang="en-US" sz="1800" dirty="0">
                <a:latin typeface="Lato" panose="020F0502020204030203" pitchFamily="34" charset="77"/>
                <a:ea typeface="ＭＳ Ｐゴシック" pitchFamily="-107" charset="-128"/>
                <a:cs typeface="ＭＳ Ｐゴシック" pitchFamily="-107" charset="-128"/>
              </a:rPr>
              <a:t> </a:t>
            </a:r>
            <a:endParaRPr lang="en-CN" sz="1800" dirty="0">
              <a:latin typeface="Lato" panose="020F0502020204030203" pitchFamily="34" charset="77"/>
              <a:ea typeface="ＭＳ Ｐゴシック" pitchFamily="-107" charset="-128"/>
              <a:cs typeface="ＭＳ Ｐゴシック" pitchFamily="-107"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Relational DB Design</a:t>
            </a:r>
          </a:p>
        </p:txBody>
      </p:sp>
      <p:sp>
        <p:nvSpPr>
          <p:cNvPr id="8" name="Rounded Rectangle 7">
            <a:extLst>
              <a:ext uri="{FF2B5EF4-FFF2-40B4-BE49-F238E27FC236}">
                <a16:creationId xmlns:a16="http://schemas.microsoft.com/office/drawing/2014/main" id="{8F0B8B22-3E22-394F-9AED-6D543C5C80CF}"/>
              </a:ext>
            </a:extLst>
          </p:cNvPr>
          <p:cNvSpPr/>
          <p:nvPr/>
        </p:nvSpPr>
        <p:spPr bwMode="auto">
          <a:xfrm>
            <a:off x="11560541" y="5407669"/>
            <a:ext cx="2362200" cy="1655232"/>
          </a:xfrm>
          <a:prstGeom prst="roundRect">
            <a:avLst>
              <a:gd name="adj" fmla="val 10189"/>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Advanced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Procedures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Triggers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Performance</a:t>
            </a: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cxnSp>
        <p:nvCxnSpPr>
          <p:cNvPr id="10" name="Straight Arrow Connector 9">
            <a:extLst>
              <a:ext uri="{FF2B5EF4-FFF2-40B4-BE49-F238E27FC236}">
                <a16:creationId xmlns:a16="http://schemas.microsoft.com/office/drawing/2014/main" id="{56722781-C315-4C47-B4FF-824A4BC88FB3}"/>
              </a:ext>
            </a:extLst>
          </p:cNvPr>
          <p:cNvCxnSpPr>
            <a:cxnSpLocks/>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03A3D5D-0A78-5844-B0D1-E90D7D10E217}"/>
              </a:ext>
            </a:extLst>
          </p:cNvPr>
          <p:cNvCxnSpPr>
            <a:cxnSpLocks/>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6" name="Elbow Connector 15">
            <a:extLst>
              <a:ext uri="{FF2B5EF4-FFF2-40B4-BE49-F238E27FC236}">
                <a16:creationId xmlns:a16="http://schemas.microsoft.com/office/drawing/2014/main" id="{84647FFE-300E-3E44-AB27-8FF54FEED53D}"/>
              </a:ext>
            </a:extLst>
          </p:cNvPr>
          <p:cNvCxnSpPr>
            <a:cxnSpLocks/>
            <a:stCxn id="6" idx="2"/>
          </p:cNvCxnSpPr>
          <p:nvPr/>
        </p:nvCxnSpPr>
        <p:spPr bwMode="auto">
          <a:xfrm rot="16200000" flipH="1">
            <a:off x="6065596" y="3987588"/>
            <a:ext cx="1402730" cy="3092664"/>
          </a:xfrm>
          <a:prstGeom prst="bentConnector2">
            <a:avLst/>
          </a:prstGeom>
          <a:solidFill>
            <a:schemeClr val="accent1"/>
          </a:solidFill>
          <a:ln w="57150" cap="flat" cmpd="sng" algn="ctr">
            <a:solidFill>
              <a:srgbClr val="F3A999"/>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79DA0A4B-673D-A745-AAD2-8DE9C71BA10B}"/>
              </a:ext>
            </a:extLst>
          </p:cNvPr>
          <p:cNvCxnSpPr>
            <a:cxnSpLocks/>
            <a:endCxn id="8" idx="1"/>
          </p:cNvCxnSpPr>
          <p:nvPr/>
        </p:nvCxnSpPr>
        <p:spPr bwMode="auto">
          <a:xfrm>
            <a:off x="11056493" y="6235285"/>
            <a:ext cx="504048" cy="0"/>
          </a:xfrm>
          <a:prstGeom prst="straightConnector1">
            <a:avLst/>
          </a:prstGeom>
          <a:solidFill>
            <a:schemeClr val="accent1"/>
          </a:solidFill>
          <a:ln w="57150" cap="flat" cmpd="sng" algn="ctr">
            <a:solidFill>
              <a:srgbClr val="F3A999"/>
            </a:solidFill>
            <a:prstDash val="solid"/>
            <a:round/>
            <a:headEnd type="none" w="med" len="med"/>
            <a:tailEnd type="triangle"/>
          </a:ln>
          <a:effectLst/>
        </p:spPr>
      </p:cxnSp>
      <p:sp>
        <p:nvSpPr>
          <p:cNvPr id="38" name="TextBox 37">
            <a:extLst>
              <a:ext uri="{FF2B5EF4-FFF2-40B4-BE49-F238E27FC236}">
                <a16:creationId xmlns:a16="http://schemas.microsoft.com/office/drawing/2014/main" id="{2F43AF91-9F86-FC47-B25F-A5B814A3E909}"/>
              </a:ext>
            </a:extLst>
          </p:cNvPr>
          <p:cNvSpPr txBox="1"/>
          <p:nvPr/>
        </p:nvSpPr>
        <p:spPr>
          <a:xfrm>
            <a:off x="6154711" y="5318024"/>
            <a:ext cx="1439056" cy="830997"/>
          </a:xfrm>
          <a:prstGeom prst="rect">
            <a:avLst/>
          </a:prstGeom>
          <a:noFill/>
        </p:spPr>
        <p:txBody>
          <a:bodyPr wrap="square" rtlCol="0">
            <a:spAutoFit/>
          </a:bodyPr>
          <a:lstStyle/>
          <a:p>
            <a:r>
              <a:rPr lang="en-CN" sz="2400" b="1" dirty="0">
                <a:solidFill>
                  <a:schemeClr val="tx1">
                    <a:lumMod val="75000"/>
                    <a:lumOff val="25000"/>
                  </a:schemeClr>
                </a:solidFill>
                <a:latin typeface="Lato" panose="020F0502020204030203" pitchFamily="34" charset="77"/>
              </a:rPr>
              <a:t>Practical</a:t>
            </a:r>
          </a:p>
          <a:p>
            <a:r>
              <a:rPr lang="en-CN" sz="2400" b="1" dirty="0">
                <a:solidFill>
                  <a:schemeClr val="tx1">
                    <a:lumMod val="75000"/>
                    <a:lumOff val="25000"/>
                  </a:schemeClr>
                </a:solidFill>
                <a:latin typeface="Lato" panose="020F0502020204030203" pitchFamily="34" charset="77"/>
              </a:rPr>
              <a:t>Modules</a:t>
            </a:r>
          </a:p>
        </p:txBody>
      </p:sp>
      <p:sp>
        <p:nvSpPr>
          <p:cNvPr id="51" name="Rectangle 50">
            <a:extLst>
              <a:ext uri="{FF2B5EF4-FFF2-40B4-BE49-F238E27FC236}">
                <a16:creationId xmlns:a16="http://schemas.microsoft.com/office/drawing/2014/main" id="{5C79D79C-2F3A-954A-AC2E-4C8EB7E427E2}"/>
              </a:ext>
            </a:extLst>
          </p:cNvPr>
          <p:cNvSpPr/>
          <p:nvPr/>
        </p:nvSpPr>
        <p:spPr bwMode="auto">
          <a:xfrm>
            <a:off x="5828982" y="5242847"/>
            <a:ext cx="8305799" cy="1996153"/>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grpSp>
        <p:nvGrpSpPr>
          <p:cNvPr id="55" name="Group 54">
            <a:extLst>
              <a:ext uri="{FF2B5EF4-FFF2-40B4-BE49-F238E27FC236}">
                <a16:creationId xmlns:a16="http://schemas.microsoft.com/office/drawing/2014/main" id="{2DD8854F-9222-7843-BA6C-A20ECE673920}"/>
              </a:ext>
            </a:extLst>
          </p:cNvPr>
          <p:cNvGrpSpPr/>
          <p:nvPr/>
        </p:nvGrpSpPr>
        <p:grpSpPr>
          <a:xfrm>
            <a:off x="6195850" y="6307693"/>
            <a:ext cx="2161863" cy="786447"/>
            <a:chOff x="2333937" y="6537630"/>
            <a:chExt cx="2161863" cy="786447"/>
          </a:xfrm>
        </p:grpSpPr>
        <p:pic>
          <p:nvPicPr>
            <p:cNvPr id="53" name="Picture 52">
              <a:extLst>
                <a:ext uri="{FF2B5EF4-FFF2-40B4-BE49-F238E27FC236}">
                  <a16:creationId xmlns:a16="http://schemas.microsoft.com/office/drawing/2014/main" id="{F947DBEB-77A6-6E41-A97F-194B46624F84}"/>
                </a:ext>
              </a:extLst>
            </p:cNvPr>
            <p:cNvPicPr>
              <a:picLocks noChangeAspect="1"/>
            </p:cNvPicPr>
            <p:nvPr/>
          </p:nvPicPr>
          <p:blipFill>
            <a:blip r:embed="rId2"/>
            <a:stretch>
              <a:fillRect/>
            </a:stretch>
          </p:blipFill>
          <p:spPr>
            <a:xfrm>
              <a:off x="2333937" y="6537630"/>
              <a:ext cx="827839" cy="786447"/>
            </a:xfrm>
            <a:prstGeom prst="rect">
              <a:avLst/>
            </a:prstGeom>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EC9743A8-591B-E840-B78F-99D6797C84DA}"/>
                </a:ext>
              </a:extLst>
            </p:cNvPr>
            <p:cNvSpPr txBox="1"/>
            <p:nvPr/>
          </p:nvSpPr>
          <p:spPr>
            <a:xfrm>
              <a:off x="3161879" y="6582726"/>
              <a:ext cx="1333921" cy="707886"/>
            </a:xfrm>
            <a:prstGeom prst="rect">
              <a:avLst/>
            </a:prstGeom>
            <a:noFill/>
          </p:spPr>
          <p:txBody>
            <a:bodyPr wrap="square" rtlCol="0">
              <a:spAutoFit/>
            </a:bodyPr>
            <a:lstStyle/>
            <a:p>
              <a:r>
                <a:rPr lang="en-CN" sz="2000" b="1" i="1" dirty="0">
                  <a:solidFill>
                    <a:srgbClr val="A2424F"/>
                  </a:solidFill>
                  <a:latin typeface="Lato" panose="020F0502020204030203" pitchFamily="34" charset="77"/>
                </a:rPr>
                <a:t>Lab</a:t>
              </a:r>
            </a:p>
            <a:p>
              <a:r>
                <a:rPr lang="en-CN" sz="2000" b="1" i="1" dirty="0">
                  <a:solidFill>
                    <a:srgbClr val="A2424F"/>
                  </a:solidFill>
                  <a:latin typeface="Lato" panose="020F0502020204030203" pitchFamily="34" charset="77"/>
                </a:rPr>
                <a:t>Practices</a:t>
              </a:r>
            </a:p>
          </p:txBody>
        </p:sp>
      </p:grpSp>
      <p:sp>
        <p:nvSpPr>
          <p:cNvPr id="24" name="Rounded Rectangle 23">
            <a:extLst>
              <a:ext uri="{FF2B5EF4-FFF2-40B4-BE49-F238E27FC236}">
                <a16:creationId xmlns:a16="http://schemas.microsoft.com/office/drawing/2014/main" id="{520B522E-7C61-214A-96F2-E5DFBDE2F530}"/>
              </a:ext>
            </a:extLst>
          </p:cNvPr>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a:t>
            </a:r>
            <a:r>
              <a:rPr lang="en-CN" sz="1800" dirty="0">
                <a:latin typeface="Lato" panose="020F0502020204030203" pitchFamily="34" charset="77"/>
                <a:ea typeface="ＭＳ Ｐゴシック" pitchFamily="-107" charset="-128"/>
                <a:cs typeface="ＭＳ Ｐゴシック" pitchFamily="-107" charset="-128"/>
              </a:rPr>
              <a:t>Q</a:t>
            </a: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ue</a:t>
            </a:r>
            <a:r>
              <a:rPr lang="en-CN" sz="1800" dirty="0">
                <a:latin typeface="Lato" panose="020F0502020204030203" pitchFamily="34" charset="77"/>
                <a:ea typeface="ＭＳ Ｐゴシック" pitchFamily="-107" charset="-128"/>
                <a:cs typeface="ＭＳ Ｐゴシック" pitchFamily="-107" charset="-128"/>
              </a:rPr>
              <a:t>ries</a:t>
            </a:r>
          </a:p>
          <a:p>
            <a:pPr marL="342900" indent="-342900">
              <a:buFont typeface="Arial" panose="020B0604020202020204" pitchFamily="34" charset="0"/>
              <a:buChar char="•"/>
            </a:pPr>
            <a:r>
              <a:rPr lang="en-CN" sz="1800" dirty="0">
                <a:latin typeface="Lato" panose="020F0502020204030203" pitchFamily="34" charset="77"/>
                <a:ea typeface="ＭＳ Ｐゴシック" pitchFamily="-107" charset="-128"/>
                <a:cs typeface="ＭＳ Ｐゴシック" pitchFamily="-107" charset="-128"/>
              </a:rPr>
              <a:t>Update data</a:t>
            </a:r>
          </a:p>
        </p:txBody>
      </p:sp>
      <p:sp>
        <p:nvSpPr>
          <p:cNvPr id="25" name="Rounded Rectangle 24">
            <a:extLst>
              <a:ext uri="{FF2B5EF4-FFF2-40B4-BE49-F238E27FC236}">
                <a16:creationId xmlns:a16="http://schemas.microsoft.com/office/drawing/2014/main" id="{CB08046E-8A42-CC44-92A6-02DD8F51666C}"/>
              </a:ext>
            </a:extLst>
          </p:cNvPr>
          <p:cNvSpPr/>
          <p:nvPr/>
        </p:nvSpPr>
        <p:spPr bwMode="auto">
          <a:xfrm>
            <a:off x="8313293" y="5407669"/>
            <a:ext cx="2743200" cy="1655232"/>
          </a:xfrm>
          <a:prstGeom prst="roundRect">
            <a:avLst>
              <a:gd name="adj" fmla="val 10189"/>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Intermediate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Window 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Views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Transactions</a:t>
            </a:r>
          </a:p>
        </p:txBody>
      </p:sp>
    </p:spTree>
    <p:extLst>
      <p:ext uri="{BB962C8B-B14F-4D97-AF65-F5344CB8AC3E}">
        <p14:creationId xmlns:p14="http://schemas.microsoft.com/office/powerpoint/2010/main" val="1626502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497BE-501C-6049-A37D-2A427BEFF5F4}"/>
              </a:ext>
            </a:extLst>
          </p:cNvPr>
          <p:cNvSpPr>
            <a:spLocks noGrp="1"/>
          </p:cNvSpPr>
          <p:nvPr>
            <p:ph type="title"/>
          </p:nvPr>
        </p:nvSpPr>
        <p:spPr/>
        <p:txBody>
          <a:bodyPr/>
          <a:lstStyle/>
          <a:p>
            <a:r>
              <a:rPr lang="en-CN" dirty="0"/>
              <a:t>Outline</a:t>
            </a:r>
          </a:p>
        </p:txBody>
      </p:sp>
      <p:sp>
        <p:nvSpPr>
          <p:cNvPr id="4" name="Rounded Rectangle 3">
            <a:extLst>
              <a:ext uri="{FF2B5EF4-FFF2-40B4-BE49-F238E27FC236}">
                <a16:creationId xmlns:a16="http://schemas.microsoft.com/office/drawing/2014/main" id="{6B31C20C-CE1B-CB4B-9EDB-7AEE6DD2AEE8}"/>
              </a:ext>
            </a:extLst>
          </p:cNvPr>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Introduction</a:t>
            </a:r>
          </a:p>
        </p:txBody>
      </p:sp>
      <p:sp>
        <p:nvSpPr>
          <p:cNvPr id="6" name="Rounded Rectangle 5">
            <a:extLst>
              <a:ext uri="{FF2B5EF4-FFF2-40B4-BE49-F238E27FC236}">
                <a16:creationId xmlns:a16="http://schemas.microsoft.com/office/drawing/2014/main" id="{213DDAB8-0010-8341-BF13-F2B29243A9FA}"/>
              </a:ext>
            </a:extLst>
          </p:cNvPr>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ER Diagram</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Relational DB Design</a:t>
            </a:r>
          </a:p>
        </p:txBody>
      </p:sp>
      <p:sp>
        <p:nvSpPr>
          <p:cNvPr id="7" name="Rounded Rectangle 6">
            <a:extLst>
              <a:ext uri="{FF2B5EF4-FFF2-40B4-BE49-F238E27FC236}">
                <a16:creationId xmlns:a16="http://schemas.microsoft.com/office/drawing/2014/main" id="{38AD56AE-E9A6-1646-8A5E-8CC5BAA0DD63}"/>
              </a:ext>
            </a:extLst>
          </p:cNvPr>
          <p:cNvSpPr/>
          <p:nvPr/>
        </p:nvSpPr>
        <p:spPr bwMode="auto">
          <a:xfrm>
            <a:off x="8313293" y="5407669"/>
            <a:ext cx="2743200" cy="1655232"/>
          </a:xfrm>
          <a:prstGeom prst="roundRect">
            <a:avLst>
              <a:gd name="adj" fmla="val 10189"/>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Intermediate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Window 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Views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Transactions</a:t>
            </a:r>
          </a:p>
        </p:txBody>
      </p:sp>
      <p:sp>
        <p:nvSpPr>
          <p:cNvPr id="8" name="Rounded Rectangle 7">
            <a:extLst>
              <a:ext uri="{FF2B5EF4-FFF2-40B4-BE49-F238E27FC236}">
                <a16:creationId xmlns:a16="http://schemas.microsoft.com/office/drawing/2014/main" id="{8F0B8B22-3E22-394F-9AED-6D543C5C80CF}"/>
              </a:ext>
            </a:extLst>
          </p:cNvPr>
          <p:cNvSpPr/>
          <p:nvPr/>
        </p:nvSpPr>
        <p:spPr bwMode="auto">
          <a:xfrm>
            <a:off x="11560541" y="5407669"/>
            <a:ext cx="2362200" cy="1655232"/>
          </a:xfrm>
          <a:prstGeom prst="roundRect">
            <a:avLst>
              <a:gd name="adj" fmla="val 10189"/>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Advanced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Procedures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Triggers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Performance</a:t>
            </a: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cxnSp>
        <p:nvCxnSpPr>
          <p:cNvPr id="10" name="Straight Arrow Connector 9">
            <a:extLst>
              <a:ext uri="{FF2B5EF4-FFF2-40B4-BE49-F238E27FC236}">
                <a16:creationId xmlns:a16="http://schemas.microsoft.com/office/drawing/2014/main" id="{56722781-C315-4C47-B4FF-824A4BC88FB3}"/>
              </a:ext>
            </a:extLst>
          </p:cNvPr>
          <p:cNvCxnSpPr>
            <a:cxnSpLocks/>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503A3D5D-0A78-5844-B0D1-E90D7D10E217}"/>
              </a:ext>
            </a:extLst>
          </p:cNvPr>
          <p:cNvCxnSpPr>
            <a:cxnSpLocks/>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6" name="Elbow Connector 15">
            <a:extLst>
              <a:ext uri="{FF2B5EF4-FFF2-40B4-BE49-F238E27FC236}">
                <a16:creationId xmlns:a16="http://schemas.microsoft.com/office/drawing/2014/main" id="{84647FFE-300E-3E44-AB27-8FF54FEED53D}"/>
              </a:ext>
            </a:extLst>
          </p:cNvPr>
          <p:cNvCxnSpPr>
            <a:cxnSpLocks/>
            <a:stCxn id="6" idx="2"/>
            <a:endCxn id="7" idx="1"/>
          </p:cNvCxnSpPr>
          <p:nvPr/>
        </p:nvCxnSpPr>
        <p:spPr bwMode="auto">
          <a:xfrm rot="16200000" flipH="1">
            <a:off x="6065596" y="3987588"/>
            <a:ext cx="1402730" cy="3092664"/>
          </a:xfrm>
          <a:prstGeom prst="bentConnector2">
            <a:avLst/>
          </a:prstGeom>
          <a:solidFill>
            <a:schemeClr val="accent1"/>
          </a:solidFill>
          <a:ln w="57150" cap="flat" cmpd="sng" algn="ctr">
            <a:solidFill>
              <a:srgbClr val="F3A999"/>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79DA0A4B-673D-A745-AAD2-8DE9C71BA10B}"/>
              </a:ext>
            </a:extLst>
          </p:cNvPr>
          <p:cNvCxnSpPr>
            <a:cxnSpLocks/>
            <a:stCxn id="7" idx="3"/>
            <a:endCxn id="8" idx="1"/>
          </p:cNvCxnSpPr>
          <p:nvPr/>
        </p:nvCxnSpPr>
        <p:spPr bwMode="auto">
          <a:xfrm>
            <a:off x="11056493" y="6235285"/>
            <a:ext cx="504048" cy="0"/>
          </a:xfrm>
          <a:prstGeom prst="straightConnector1">
            <a:avLst/>
          </a:prstGeom>
          <a:solidFill>
            <a:schemeClr val="accent1"/>
          </a:solidFill>
          <a:ln w="57150" cap="flat" cmpd="sng" algn="ctr">
            <a:solidFill>
              <a:srgbClr val="F3A999"/>
            </a:solidFill>
            <a:prstDash val="solid"/>
            <a:round/>
            <a:headEnd type="none" w="med" len="med"/>
            <a:tailEnd type="triangle"/>
          </a:ln>
          <a:effectLst/>
        </p:spPr>
      </p:cxnSp>
      <p:sp>
        <p:nvSpPr>
          <p:cNvPr id="20" name="Rounded Rectangle 19">
            <a:extLst>
              <a:ext uri="{FF2B5EF4-FFF2-40B4-BE49-F238E27FC236}">
                <a16:creationId xmlns:a16="http://schemas.microsoft.com/office/drawing/2014/main" id="{A5532DEF-8AC9-1D4B-994A-785C18D3A9FC}"/>
              </a:ext>
            </a:extLst>
          </p:cNvPr>
          <p:cNvSpPr/>
          <p:nvPr/>
        </p:nvSpPr>
        <p:spPr bwMode="auto">
          <a:xfrm>
            <a:off x="9896633" y="1393522"/>
            <a:ext cx="4038600" cy="1305977"/>
          </a:xfrm>
          <a:prstGeom prst="roundRect">
            <a:avLst>
              <a:gd name="adj" fmla="val 10189"/>
            </a:avLst>
          </a:prstGeom>
          <a:solidFill>
            <a:srgbClr val="DAFDD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CN" sz="1800" b="1" dirty="0">
                <a:latin typeface="Lato" panose="020F0502020204030203" pitchFamily="34" charset="77"/>
                <a:ea typeface="ＭＳ Ｐゴシック" pitchFamily="-107" charset="-128"/>
                <a:cs typeface="ＭＳ Ｐゴシック" pitchFamily="-107" charset="-128"/>
              </a:rPr>
              <a:t>Big </a:t>
            </a: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Data Analytics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Big Data Storage, Querying, and  Processing</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OLAP, Data Mining, Visualization</a:t>
            </a: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sp>
        <p:nvSpPr>
          <p:cNvPr id="28" name="Rounded Rectangle 27">
            <a:extLst>
              <a:ext uri="{FF2B5EF4-FFF2-40B4-BE49-F238E27FC236}">
                <a16:creationId xmlns:a16="http://schemas.microsoft.com/office/drawing/2014/main" id="{CE32B86B-A446-154E-9F04-0EC84FADFE25}"/>
              </a:ext>
            </a:extLst>
          </p:cNvPr>
          <p:cNvSpPr/>
          <p:nvPr/>
        </p:nvSpPr>
        <p:spPr bwMode="auto">
          <a:xfrm>
            <a:off x="8151837" y="2923832"/>
            <a:ext cx="2560195" cy="1050962"/>
          </a:xfrm>
          <a:prstGeom prst="roundRect">
            <a:avLst>
              <a:gd name="adj" fmla="val 10189"/>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CN" sz="1800" b="1" dirty="0">
                <a:latin typeface="Lato" panose="020F0502020204030203" pitchFamily="34" charset="77"/>
                <a:ea typeface="ＭＳ Ｐゴシック" pitchFamily="-107" charset="-128"/>
                <a:cs typeface="ＭＳ Ｐゴシック" pitchFamily="-107" charset="-128"/>
              </a:rPr>
              <a:t>Storage Management</a:t>
            </a:r>
            <a:endPar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Storage Structure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Indexing</a:t>
            </a: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sp>
        <p:nvSpPr>
          <p:cNvPr id="29" name="Rounded Rectangle 28">
            <a:extLst>
              <a:ext uri="{FF2B5EF4-FFF2-40B4-BE49-F238E27FC236}">
                <a16:creationId xmlns:a16="http://schemas.microsoft.com/office/drawing/2014/main" id="{0246F9F8-2950-FB45-8687-15F6182D067B}"/>
              </a:ext>
            </a:extLst>
          </p:cNvPr>
          <p:cNvSpPr/>
          <p:nvPr/>
        </p:nvSpPr>
        <p:spPr bwMode="auto">
          <a:xfrm>
            <a:off x="11053999" y="2923832"/>
            <a:ext cx="2881234" cy="1685223"/>
          </a:xfrm>
          <a:prstGeom prst="roundRect">
            <a:avLst>
              <a:gd name="adj" fmla="val 10189"/>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CN" sz="1800" b="1" dirty="0">
                <a:latin typeface="Lato" panose="020F0502020204030203" pitchFamily="34" charset="77"/>
                <a:ea typeface="ＭＳ Ｐゴシック" pitchFamily="-107" charset="-128"/>
                <a:cs typeface="ＭＳ Ｐゴシック" pitchFamily="-107" charset="-128"/>
              </a:rPr>
              <a:t>Application Design</a:t>
            </a:r>
            <a:endPar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Access databases in programming</a:t>
            </a:r>
          </a:p>
          <a:p>
            <a:pPr marL="342900" indent="-342900">
              <a:buFont typeface="Arial" panose="020B0604020202020204" pitchFamily="34" charset="0"/>
              <a:buChar char="•"/>
            </a:pPr>
            <a:r>
              <a:rPr lang="en-CN" sz="1800" dirty="0">
                <a:latin typeface="Lato" panose="020F0502020204030203" pitchFamily="34" charset="77"/>
                <a:ea typeface="ＭＳ Ｐゴシック" pitchFamily="-107" charset="-128"/>
                <a:cs typeface="ＭＳ Ｐゴシック" pitchFamily="-107" charset="-128"/>
              </a:rPr>
              <a:t>Complex Data Types (JSON, XML)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sp>
        <p:nvSpPr>
          <p:cNvPr id="30" name="Rounded Rectangle 29">
            <a:extLst>
              <a:ext uri="{FF2B5EF4-FFF2-40B4-BE49-F238E27FC236}">
                <a16:creationId xmlns:a16="http://schemas.microsoft.com/office/drawing/2014/main" id="{12023E0A-DFAE-CD49-B676-E53B780F9A9A}"/>
              </a:ext>
            </a:extLst>
          </p:cNvPr>
          <p:cNvSpPr/>
          <p:nvPr/>
        </p:nvSpPr>
        <p:spPr bwMode="auto">
          <a:xfrm>
            <a:off x="8312824" y="4199127"/>
            <a:ext cx="2270696" cy="414197"/>
          </a:xfrm>
          <a:prstGeom prst="roundRect">
            <a:avLst>
              <a:gd name="adj" fmla="val 10189"/>
            </a:avLst>
          </a:prstGeom>
          <a:solidFill>
            <a:schemeClr val="bg1">
              <a:lumMod val="85000"/>
            </a:schemeClr>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N" sz="1800" b="1" dirty="0">
                <a:latin typeface="Lato" panose="020F0502020204030203" pitchFamily="34" charset="77"/>
                <a:ea typeface="ＭＳ Ｐゴシック" pitchFamily="-107" charset="-128"/>
                <a:cs typeface="ＭＳ Ｐゴシック" pitchFamily="-107" charset="-128"/>
              </a:rPr>
              <a:t>Relational Algebra</a:t>
            </a:r>
            <a:endPar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endParaRPr>
          </a:p>
        </p:txBody>
      </p:sp>
      <p:sp>
        <p:nvSpPr>
          <p:cNvPr id="37" name="TextBox 36">
            <a:extLst>
              <a:ext uri="{FF2B5EF4-FFF2-40B4-BE49-F238E27FC236}">
                <a16:creationId xmlns:a16="http://schemas.microsoft.com/office/drawing/2014/main" id="{6A19FEFA-028B-E34A-B8D5-FDBA410E6C5E}"/>
              </a:ext>
            </a:extLst>
          </p:cNvPr>
          <p:cNvSpPr txBox="1"/>
          <p:nvPr/>
        </p:nvSpPr>
        <p:spPr>
          <a:xfrm>
            <a:off x="8077200" y="1497338"/>
            <a:ext cx="1780709" cy="830997"/>
          </a:xfrm>
          <a:prstGeom prst="rect">
            <a:avLst/>
          </a:prstGeom>
          <a:noFill/>
        </p:spPr>
        <p:txBody>
          <a:bodyPr wrap="square" rtlCol="0">
            <a:spAutoFit/>
          </a:bodyPr>
          <a:lstStyle/>
          <a:p>
            <a:r>
              <a:rPr lang="en-CN" sz="2400" b="1" dirty="0">
                <a:solidFill>
                  <a:schemeClr val="tx1">
                    <a:lumMod val="75000"/>
                    <a:lumOff val="25000"/>
                  </a:schemeClr>
                </a:solidFill>
                <a:latin typeface="Lato" panose="020F0502020204030203" pitchFamily="34" charset="77"/>
              </a:rPr>
              <a:t>Theoretical</a:t>
            </a:r>
          </a:p>
          <a:p>
            <a:r>
              <a:rPr lang="en-CN" sz="2400" b="1" dirty="0">
                <a:solidFill>
                  <a:schemeClr val="tx1">
                    <a:lumMod val="75000"/>
                    <a:lumOff val="25000"/>
                  </a:schemeClr>
                </a:solidFill>
                <a:latin typeface="Lato" panose="020F0502020204030203" pitchFamily="34" charset="77"/>
              </a:rPr>
              <a:t>Modules</a:t>
            </a:r>
          </a:p>
        </p:txBody>
      </p:sp>
      <p:sp>
        <p:nvSpPr>
          <p:cNvPr id="38" name="TextBox 37">
            <a:extLst>
              <a:ext uri="{FF2B5EF4-FFF2-40B4-BE49-F238E27FC236}">
                <a16:creationId xmlns:a16="http://schemas.microsoft.com/office/drawing/2014/main" id="{2F43AF91-9F86-FC47-B25F-A5B814A3E909}"/>
              </a:ext>
            </a:extLst>
          </p:cNvPr>
          <p:cNvSpPr txBox="1"/>
          <p:nvPr/>
        </p:nvSpPr>
        <p:spPr>
          <a:xfrm>
            <a:off x="6154711" y="5318024"/>
            <a:ext cx="1439056" cy="830997"/>
          </a:xfrm>
          <a:prstGeom prst="rect">
            <a:avLst/>
          </a:prstGeom>
          <a:noFill/>
        </p:spPr>
        <p:txBody>
          <a:bodyPr wrap="square" rtlCol="0">
            <a:spAutoFit/>
          </a:bodyPr>
          <a:lstStyle/>
          <a:p>
            <a:r>
              <a:rPr lang="en-CN" sz="2400" b="1" dirty="0">
                <a:solidFill>
                  <a:schemeClr val="tx1">
                    <a:lumMod val="75000"/>
                    <a:lumOff val="25000"/>
                  </a:schemeClr>
                </a:solidFill>
                <a:latin typeface="Lato" panose="020F0502020204030203" pitchFamily="34" charset="77"/>
              </a:rPr>
              <a:t>Practical</a:t>
            </a:r>
          </a:p>
          <a:p>
            <a:r>
              <a:rPr lang="en-CN" sz="2400" b="1" dirty="0">
                <a:solidFill>
                  <a:schemeClr val="tx1">
                    <a:lumMod val="75000"/>
                    <a:lumOff val="25000"/>
                  </a:schemeClr>
                </a:solidFill>
                <a:latin typeface="Lato" panose="020F0502020204030203" pitchFamily="34" charset="77"/>
              </a:rPr>
              <a:t>Modules</a:t>
            </a:r>
          </a:p>
        </p:txBody>
      </p:sp>
      <p:sp>
        <p:nvSpPr>
          <p:cNvPr id="39" name="Rectangle 38">
            <a:extLst>
              <a:ext uri="{FF2B5EF4-FFF2-40B4-BE49-F238E27FC236}">
                <a16:creationId xmlns:a16="http://schemas.microsoft.com/office/drawing/2014/main" id="{FDD8E47B-8E34-964D-92DF-B1F729E7AFD9}"/>
              </a:ext>
            </a:extLst>
          </p:cNvPr>
          <p:cNvSpPr/>
          <p:nvPr/>
        </p:nvSpPr>
        <p:spPr bwMode="auto">
          <a:xfrm>
            <a:off x="7925730" y="1219200"/>
            <a:ext cx="6209052" cy="3613355"/>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40" name="Elbow Connector 39">
            <a:extLst>
              <a:ext uri="{FF2B5EF4-FFF2-40B4-BE49-F238E27FC236}">
                <a16:creationId xmlns:a16="http://schemas.microsoft.com/office/drawing/2014/main" id="{3851E176-F0B6-5A4A-A889-E6A62DF69655}"/>
              </a:ext>
            </a:extLst>
          </p:cNvPr>
          <p:cNvCxnSpPr>
            <a:cxnSpLocks/>
            <a:stCxn id="6" idx="3"/>
            <a:endCxn id="39" idx="1"/>
          </p:cNvCxnSpPr>
          <p:nvPr/>
        </p:nvCxnSpPr>
        <p:spPr bwMode="auto">
          <a:xfrm flipV="1">
            <a:off x="6401729" y="3025878"/>
            <a:ext cx="1524001" cy="979061"/>
          </a:xfrm>
          <a:prstGeom prst="bentConnector3">
            <a:avLst>
              <a:gd name="adj1" fmla="val 50000"/>
            </a:avLst>
          </a:prstGeom>
          <a:solidFill>
            <a:schemeClr val="accent1"/>
          </a:solidFill>
          <a:ln w="57150" cap="flat" cmpd="sng" algn="ctr">
            <a:solidFill>
              <a:schemeClr val="bg2">
                <a:lumMod val="60000"/>
                <a:lumOff val="40000"/>
              </a:schemeClr>
            </a:solidFill>
            <a:prstDash val="solid"/>
            <a:round/>
            <a:headEnd type="none" w="med" len="med"/>
            <a:tailEnd type="triangle"/>
          </a:ln>
          <a:effectLst/>
        </p:spPr>
      </p:cxnSp>
      <p:sp>
        <p:nvSpPr>
          <p:cNvPr id="51" name="Rectangle 50">
            <a:extLst>
              <a:ext uri="{FF2B5EF4-FFF2-40B4-BE49-F238E27FC236}">
                <a16:creationId xmlns:a16="http://schemas.microsoft.com/office/drawing/2014/main" id="{5C79D79C-2F3A-954A-AC2E-4C8EB7E427E2}"/>
              </a:ext>
            </a:extLst>
          </p:cNvPr>
          <p:cNvSpPr/>
          <p:nvPr/>
        </p:nvSpPr>
        <p:spPr bwMode="auto">
          <a:xfrm>
            <a:off x="5828982" y="5242847"/>
            <a:ext cx="8305799" cy="1996153"/>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grpSp>
        <p:nvGrpSpPr>
          <p:cNvPr id="55" name="Group 54">
            <a:extLst>
              <a:ext uri="{FF2B5EF4-FFF2-40B4-BE49-F238E27FC236}">
                <a16:creationId xmlns:a16="http://schemas.microsoft.com/office/drawing/2014/main" id="{2DD8854F-9222-7843-BA6C-A20ECE673920}"/>
              </a:ext>
            </a:extLst>
          </p:cNvPr>
          <p:cNvGrpSpPr/>
          <p:nvPr/>
        </p:nvGrpSpPr>
        <p:grpSpPr>
          <a:xfrm>
            <a:off x="6195850" y="6307693"/>
            <a:ext cx="2161863" cy="786447"/>
            <a:chOff x="2333937" y="6537630"/>
            <a:chExt cx="2161863" cy="786447"/>
          </a:xfrm>
        </p:grpSpPr>
        <p:pic>
          <p:nvPicPr>
            <p:cNvPr id="53" name="Picture 52">
              <a:extLst>
                <a:ext uri="{FF2B5EF4-FFF2-40B4-BE49-F238E27FC236}">
                  <a16:creationId xmlns:a16="http://schemas.microsoft.com/office/drawing/2014/main" id="{F947DBEB-77A6-6E41-A97F-194B46624F84}"/>
                </a:ext>
              </a:extLst>
            </p:cNvPr>
            <p:cNvPicPr>
              <a:picLocks noChangeAspect="1"/>
            </p:cNvPicPr>
            <p:nvPr/>
          </p:nvPicPr>
          <p:blipFill>
            <a:blip r:embed="rId2"/>
            <a:stretch>
              <a:fillRect/>
            </a:stretch>
          </p:blipFill>
          <p:spPr>
            <a:xfrm>
              <a:off x="2333937" y="6537630"/>
              <a:ext cx="827839" cy="786447"/>
            </a:xfrm>
            <a:prstGeom prst="rect">
              <a:avLst/>
            </a:prstGeom>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EC9743A8-591B-E840-B78F-99D6797C84DA}"/>
                </a:ext>
              </a:extLst>
            </p:cNvPr>
            <p:cNvSpPr txBox="1"/>
            <p:nvPr/>
          </p:nvSpPr>
          <p:spPr>
            <a:xfrm>
              <a:off x="3161879" y="6582726"/>
              <a:ext cx="1333921" cy="707886"/>
            </a:xfrm>
            <a:prstGeom prst="rect">
              <a:avLst/>
            </a:prstGeom>
            <a:noFill/>
          </p:spPr>
          <p:txBody>
            <a:bodyPr wrap="square" rtlCol="0">
              <a:spAutoFit/>
            </a:bodyPr>
            <a:lstStyle/>
            <a:p>
              <a:r>
                <a:rPr lang="en-CN" sz="2000" b="1" i="1" dirty="0">
                  <a:solidFill>
                    <a:srgbClr val="A2424F"/>
                  </a:solidFill>
                  <a:latin typeface="Lato" panose="020F0502020204030203" pitchFamily="34" charset="77"/>
                </a:rPr>
                <a:t>Lab</a:t>
              </a:r>
            </a:p>
            <a:p>
              <a:r>
                <a:rPr lang="en-CN" sz="2000" b="1" i="1" dirty="0">
                  <a:solidFill>
                    <a:srgbClr val="A2424F"/>
                  </a:solidFill>
                  <a:latin typeface="Lato" panose="020F0502020204030203" pitchFamily="34" charset="77"/>
                </a:rPr>
                <a:t>Practices</a:t>
              </a:r>
            </a:p>
          </p:txBody>
        </p:sp>
      </p:grpSp>
      <p:sp>
        <p:nvSpPr>
          <p:cNvPr id="24" name="Rounded Rectangle 23">
            <a:extLst>
              <a:ext uri="{FF2B5EF4-FFF2-40B4-BE49-F238E27FC236}">
                <a16:creationId xmlns:a16="http://schemas.microsoft.com/office/drawing/2014/main" id="{68A3352E-C76A-F44B-AEEC-019F302C4AD4}"/>
              </a:ext>
            </a:extLst>
          </p:cNvPr>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CN" sz="1800" b="1"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N" sz="1800" dirty="0">
                <a:latin typeface="Lato" panose="020F0502020204030203" pitchFamily="34" charset="77"/>
                <a:ea typeface="ＭＳ Ｐゴシック" pitchFamily="-107" charset="-128"/>
                <a:cs typeface="ＭＳ Ｐゴシック" pitchFamily="-107"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Basic </a:t>
            </a:r>
            <a:r>
              <a:rPr lang="en-CN" sz="1800" dirty="0">
                <a:latin typeface="Lato" panose="020F0502020204030203" pitchFamily="34" charset="77"/>
                <a:ea typeface="ＭＳ Ｐゴシック" pitchFamily="-107" charset="-128"/>
                <a:cs typeface="ＭＳ Ｐゴシック" pitchFamily="-107" charset="-128"/>
              </a:rPr>
              <a:t>Q</a:t>
            </a: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ue</a:t>
            </a:r>
            <a:r>
              <a:rPr lang="en-CN" sz="1800" dirty="0">
                <a:latin typeface="Lato" panose="020F0502020204030203" pitchFamily="34" charset="77"/>
                <a:ea typeface="ＭＳ Ｐゴシック" pitchFamily="-107" charset="-128"/>
                <a:cs typeface="ＭＳ Ｐゴシック" pitchFamily="-107" charset="-128"/>
              </a:rPr>
              <a:t>ries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N" sz="1800" b="0" i="0" u="none" strike="noStrike" cap="none" normalizeH="0" baseline="0" dirty="0">
                <a:ln>
                  <a:noFill/>
                </a:ln>
                <a:solidFill>
                  <a:schemeClr val="tx1"/>
                </a:solidFill>
                <a:effectLst/>
                <a:latin typeface="Lato" panose="020F0502020204030203" pitchFamily="34" charset="77"/>
                <a:ea typeface="ＭＳ Ｐゴシック" pitchFamily="-107" charset="-128"/>
                <a:cs typeface="ＭＳ Ｐゴシック" pitchFamily="-107" charset="-128"/>
              </a:rPr>
              <a:t>Update data</a:t>
            </a:r>
          </a:p>
        </p:txBody>
      </p:sp>
    </p:spTree>
    <p:extLst>
      <p:ext uri="{BB962C8B-B14F-4D97-AF65-F5344CB8AC3E}">
        <p14:creationId xmlns:p14="http://schemas.microsoft.com/office/powerpoint/2010/main" val="12825864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BD0F1D-496A-6748-9AB3-870492ACD07A}"/>
              </a:ext>
            </a:extLst>
          </p:cNvPr>
          <p:cNvSpPr>
            <a:spLocks noGrp="1"/>
          </p:cNvSpPr>
          <p:nvPr>
            <p:ph idx="1"/>
          </p:nvPr>
        </p:nvSpPr>
        <p:spPr/>
        <p:txBody>
          <a:bodyPr/>
          <a:lstStyle/>
          <a:p>
            <a:r>
              <a:rPr lang="en-CN" dirty="0"/>
              <a:t>What we may </a:t>
            </a:r>
            <a:r>
              <a:rPr lang="en-US" dirty="0">
                <a:solidFill>
                  <a:srgbClr val="C00000"/>
                </a:solidFill>
              </a:rPr>
              <a:t>NOT</a:t>
            </a:r>
            <a:r>
              <a:rPr lang="en-CN" dirty="0"/>
              <a:t> (fully) cover</a:t>
            </a:r>
          </a:p>
          <a:p>
            <a:pPr lvl="1"/>
            <a:r>
              <a:rPr lang="en-CN" dirty="0"/>
              <a:t>Programming Language Support</a:t>
            </a:r>
            <a:r>
              <a:rPr lang="en-US" dirty="0"/>
              <a:t> </a:t>
            </a:r>
            <a:endParaRPr lang="en-CN" dirty="0"/>
          </a:p>
          <a:p>
            <a:pPr lvl="2"/>
            <a:r>
              <a:rPr lang="en-CN" dirty="0"/>
              <a:t>We will focus on one or two languages</a:t>
            </a:r>
            <a:r>
              <a:rPr lang="en-US" dirty="0"/>
              <a:t> </a:t>
            </a:r>
            <a:endParaRPr lang="en-CN" dirty="0"/>
          </a:p>
          <a:p>
            <a:pPr lvl="1"/>
            <a:r>
              <a:rPr lang="en-CN" dirty="0"/>
              <a:t>Parallel and Distributed Databases</a:t>
            </a:r>
            <a:r>
              <a:rPr lang="en-US" dirty="0"/>
              <a:t> </a:t>
            </a:r>
            <a:r>
              <a:rPr lang="zh-CN" altLang="en-US" dirty="0"/>
              <a:t>分布式数据库</a:t>
            </a:r>
            <a:endParaRPr lang="en-CN" dirty="0"/>
          </a:p>
          <a:p>
            <a:pPr lvl="1"/>
            <a:r>
              <a:rPr lang="en-CN" dirty="0"/>
              <a:t>Object-based Databases</a:t>
            </a:r>
            <a:r>
              <a:rPr lang="en-US" dirty="0"/>
              <a:t> </a:t>
            </a:r>
            <a:r>
              <a:rPr lang="zh-CN" altLang="en-US" dirty="0"/>
              <a:t>面向对象</a:t>
            </a:r>
            <a:endParaRPr lang="en-CN" dirty="0"/>
          </a:p>
          <a:p>
            <a:pPr lvl="1"/>
            <a:r>
              <a:rPr lang="en-CN" dirty="0"/>
              <a:t>Blockchain</a:t>
            </a:r>
            <a:r>
              <a:rPr lang="en-US" dirty="0"/>
              <a:t> </a:t>
            </a:r>
            <a:r>
              <a:rPr lang="zh-CN" altLang="en-US" dirty="0"/>
              <a:t>区块链</a:t>
            </a:r>
            <a:endParaRPr lang="en-CN" dirty="0"/>
          </a:p>
          <a:p>
            <a:pPr lvl="1"/>
            <a:r>
              <a:rPr lang="en-CN" dirty="0"/>
              <a:t>Advanced Relational Algebra and Calculus</a:t>
            </a:r>
            <a:r>
              <a:rPr lang="en-US" dirty="0"/>
              <a:t> </a:t>
            </a:r>
            <a:r>
              <a:rPr lang="zh-CN" altLang="en-US" dirty="0"/>
              <a:t>高级关系代数与微积分</a:t>
            </a:r>
            <a:endParaRPr lang="en-CN" dirty="0"/>
          </a:p>
          <a:p>
            <a:pPr lvl="1"/>
            <a:r>
              <a:rPr lang="en-CN" dirty="0"/>
              <a:t>Advanced Data Mining and Analytics</a:t>
            </a:r>
            <a:r>
              <a:rPr lang="en-US" dirty="0"/>
              <a:t> </a:t>
            </a:r>
            <a:r>
              <a:rPr lang="zh-CN" altLang="en-US"/>
              <a:t>高级数据挖掘与分析</a:t>
            </a:r>
            <a:endParaRPr lang="en-US" dirty="0"/>
          </a:p>
          <a:p>
            <a:pPr lvl="1"/>
            <a:r>
              <a:rPr lang="en-US" dirty="0"/>
              <a:t>… </a:t>
            </a:r>
            <a:r>
              <a:rPr lang="zh-CN" altLang="en-US" dirty="0"/>
              <a:t>（以及一些其他你也许听过的“新技术”）</a:t>
            </a:r>
            <a:endParaRPr lang="en-CN" dirty="0"/>
          </a:p>
          <a:p>
            <a:pPr lvl="1"/>
            <a:endParaRPr lang="en-CN" dirty="0"/>
          </a:p>
        </p:txBody>
      </p:sp>
      <p:sp>
        <p:nvSpPr>
          <p:cNvPr id="3" name="Title 2">
            <a:extLst>
              <a:ext uri="{FF2B5EF4-FFF2-40B4-BE49-F238E27FC236}">
                <a16:creationId xmlns:a16="http://schemas.microsoft.com/office/drawing/2014/main" id="{2AC92381-460C-F04D-AC8D-BB48338F514D}"/>
              </a:ext>
            </a:extLst>
          </p:cNvPr>
          <p:cNvSpPr>
            <a:spLocks noGrp="1"/>
          </p:cNvSpPr>
          <p:nvPr>
            <p:ph type="title"/>
          </p:nvPr>
        </p:nvSpPr>
        <p:spPr/>
        <p:txBody>
          <a:bodyPr/>
          <a:lstStyle/>
          <a:p>
            <a:r>
              <a:rPr lang="en-CN" dirty="0"/>
              <a:t>Outline</a:t>
            </a:r>
          </a:p>
        </p:txBody>
      </p:sp>
    </p:spTree>
    <p:extLst>
      <p:ext uri="{BB962C8B-B14F-4D97-AF65-F5344CB8AC3E}">
        <p14:creationId xmlns:p14="http://schemas.microsoft.com/office/powerpoint/2010/main" val="40352873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DDB13E-94EE-364A-9215-1D05562C471C}"/>
              </a:ext>
            </a:extLst>
          </p:cNvPr>
          <p:cNvSpPr>
            <a:spLocks noGrp="1"/>
          </p:cNvSpPr>
          <p:nvPr>
            <p:ph idx="1"/>
          </p:nvPr>
        </p:nvSpPr>
        <p:spPr>
          <a:xfrm>
            <a:off x="838200" y="1981200"/>
            <a:ext cx="7086600" cy="5334000"/>
          </a:xfrm>
        </p:spPr>
        <p:txBody>
          <a:bodyPr/>
          <a:lstStyle/>
          <a:p>
            <a:r>
              <a:rPr lang="en-CN" dirty="0"/>
              <a:t>Data Definition Language (DDL)</a:t>
            </a:r>
          </a:p>
          <a:p>
            <a:pPr lvl="1"/>
            <a:r>
              <a:rPr lang="en-CN" dirty="0"/>
              <a:t>DDL compiler generates a set of table templates stored in a data dictionary</a:t>
            </a:r>
          </a:p>
          <a:p>
            <a:pPr lvl="2"/>
            <a:r>
              <a:rPr lang="en-CN" dirty="0"/>
              <a:t>Database schema</a:t>
            </a:r>
          </a:p>
          <a:p>
            <a:pPr lvl="2"/>
            <a:r>
              <a:rPr lang="en-CN" dirty="0"/>
              <a:t>Integrity constraints (primary key, etc.)</a:t>
            </a:r>
          </a:p>
          <a:p>
            <a:pPr lvl="2"/>
            <a:r>
              <a:rPr lang="en-CN" dirty="0"/>
              <a:t>Authorization (who can access it)</a:t>
            </a:r>
          </a:p>
        </p:txBody>
      </p:sp>
      <p:sp>
        <p:nvSpPr>
          <p:cNvPr id="3" name="Title 2">
            <a:extLst>
              <a:ext uri="{FF2B5EF4-FFF2-40B4-BE49-F238E27FC236}">
                <a16:creationId xmlns:a16="http://schemas.microsoft.com/office/drawing/2014/main" id="{CA74DD44-FD13-504A-8C98-56D79F15FA4E}"/>
              </a:ext>
            </a:extLst>
          </p:cNvPr>
          <p:cNvSpPr>
            <a:spLocks noGrp="1"/>
          </p:cNvSpPr>
          <p:nvPr>
            <p:ph type="title"/>
          </p:nvPr>
        </p:nvSpPr>
        <p:spPr/>
        <p:txBody>
          <a:bodyPr/>
          <a:lstStyle/>
          <a:p>
            <a:r>
              <a:rPr lang="en-CN" dirty="0"/>
              <a:t>Data Definition and Manipulation</a:t>
            </a:r>
          </a:p>
        </p:txBody>
      </p:sp>
      <p:pic>
        <p:nvPicPr>
          <p:cNvPr id="17" name="Picture 16">
            <a:extLst>
              <a:ext uri="{FF2B5EF4-FFF2-40B4-BE49-F238E27FC236}">
                <a16:creationId xmlns:a16="http://schemas.microsoft.com/office/drawing/2014/main" id="{C326FFCA-C191-7E4B-A895-9AF1179F3AF7}"/>
              </a:ext>
            </a:extLst>
          </p:cNvPr>
          <p:cNvPicPr>
            <a:picLocks noChangeAspect="1"/>
          </p:cNvPicPr>
          <p:nvPr/>
        </p:nvPicPr>
        <p:blipFill>
          <a:blip r:embed="rId2"/>
          <a:stretch>
            <a:fillRect/>
          </a:stretch>
        </p:blipFill>
        <p:spPr>
          <a:xfrm>
            <a:off x="8229600" y="1726096"/>
            <a:ext cx="6045200" cy="4110171"/>
          </a:xfrm>
          <a:prstGeom prst="rect">
            <a:avLst/>
          </a:prstGeom>
        </p:spPr>
      </p:pic>
    </p:spTree>
    <p:extLst>
      <p:ext uri="{BB962C8B-B14F-4D97-AF65-F5344CB8AC3E}">
        <p14:creationId xmlns:p14="http://schemas.microsoft.com/office/powerpoint/2010/main" val="1495293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B7C4A-7A6E-7B4A-9668-16C4A6883193}"/>
              </a:ext>
            </a:extLst>
          </p:cNvPr>
          <p:cNvPicPr>
            <a:picLocks noChangeAspect="1"/>
          </p:cNvPicPr>
          <p:nvPr/>
        </p:nvPicPr>
        <p:blipFill>
          <a:blip r:embed="rId2"/>
          <a:stretch>
            <a:fillRect/>
          </a:stretch>
        </p:blipFill>
        <p:spPr>
          <a:xfrm>
            <a:off x="7924800" y="1752600"/>
            <a:ext cx="6273800" cy="2902365"/>
          </a:xfrm>
          <a:prstGeom prst="rect">
            <a:avLst/>
          </a:prstGeom>
        </p:spPr>
      </p:pic>
      <p:sp>
        <p:nvSpPr>
          <p:cNvPr id="2" name="Content Placeholder 1">
            <a:extLst>
              <a:ext uri="{FF2B5EF4-FFF2-40B4-BE49-F238E27FC236}">
                <a16:creationId xmlns:a16="http://schemas.microsoft.com/office/drawing/2014/main" id="{50CB244C-436B-4744-93EE-0FCB48C670EB}"/>
              </a:ext>
            </a:extLst>
          </p:cNvPr>
          <p:cNvSpPr>
            <a:spLocks noGrp="1"/>
          </p:cNvSpPr>
          <p:nvPr>
            <p:ph idx="1"/>
          </p:nvPr>
        </p:nvSpPr>
        <p:spPr>
          <a:xfrm>
            <a:off x="838200" y="1981200"/>
            <a:ext cx="7086600" cy="5334000"/>
          </a:xfrm>
        </p:spPr>
        <p:txBody>
          <a:bodyPr/>
          <a:lstStyle/>
          <a:p>
            <a:r>
              <a:rPr lang="en-US" dirty="0"/>
              <a:t>Data Manipulation Language (DML)</a:t>
            </a:r>
          </a:p>
          <a:p>
            <a:pPr lvl="1"/>
            <a:r>
              <a:rPr lang="en-US" b="1" dirty="0">
                <a:solidFill>
                  <a:srgbClr val="A2424F"/>
                </a:solidFill>
              </a:rPr>
              <a:t>Language</a:t>
            </a:r>
            <a:r>
              <a:rPr lang="en-US" dirty="0"/>
              <a:t> for </a:t>
            </a:r>
            <a:r>
              <a:rPr lang="en-US" dirty="0">
                <a:solidFill>
                  <a:srgbClr val="A2424F"/>
                </a:solidFill>
              </a:rPr>
              <a:t>accessing</a:t>
            </a:r>
            <a:r>
              <a:rPr lang="en-US" dirty="0"/>
              <a:t> and </a:t>
            </a:r>
            <a:r>
              <a:rPr lang="en-US" dirty="0">
                <a:solidFill>
                  <a:srgbClr val="A2424F"/>
                </a:solidFill>
              </a:rPr>
              <a:t>updating</a:t>
            </a:r>
            <a:r>
              <a:rPr lang="en-US" dirty="0"/>
              <a:t> </a:t>
            </a:r>
            <a:r>
              <a:rPr lang="en-US" dirty="0">
                <a:solidFill>
                  <a:srgbClr val="A2424F"/>
                </a:solidFill>
              </a:rPr>
              <a:t>the data </a:t>
            </a:r>
            <a:r>
              <a:rPr lang="en-US" dirty="0"/>
              <a:t>organized by the appropriate data model (also known as query language)</a:t>
            </a:r>
          </a:p>
          <a:p>
            <a:r>
              <a:rPr lang="en-US" dirty="0"/>
              <a:t>SQL  query language</a:t>
            </a:r>
          </a:p>
          <a:p>
            <a:pPr lvl="1"/>
            <a:r>
              <a:rPr lang="en-US" dirty="0"/>
              <a:t>Takes </a:t>
            </a:r>
            <a:r>
              <a:rPr lang="en-US" dirty="0">
                <a:solidFill>
                  <a:srgbClr val="A2424F"/>
                </a:solidFill>
              </a:rPr>
              <a:t>several tables as input</a:t>
            </a:r>
            <a:r>
              <a:rPr lang="en-US" dirty="0"/>
              <a:t> (possibly only one) and always </a:t>
            </a:r>
            <a:r>
              <a:rPr lang="en-US" dirty="0">
                <a:solidFill>
                  <a:srgbClr val="A2424F"/>
                </a:solidFill>
              </a:rPr>
              <a:t>returns a single table</a:t>
            </a:r>
          </a:p>
          <a:p>
            <a:pPr lvl="1"/>
            <a:endParaRPr lang="en-CN" dirty="0"/>
          </a:p>
        </p:txBody>
      </p:sp>
      <p:sp>
        <p:nvSpPr>
          <p:cNvPr id="3" name="Title 2">
            <a:extLst>
              <a:ext uri="{FF2B5EF4-FFF2-40B4-BE49-F238E27FC236}">
                <a16:creationId xmlns:a16="http://schemas.microsoft.com/office/drawing/2014/main" id="{3314570F-EB6D-124D-9804-80714705F4A9}"/>
              </a:ext>
            </a:extLst>
          </p:cNvPr>
          <p:cNvSpPr>
            <a:spLocks noGrp="1"/>
          </p:cNvSpPr>
          <p:nvPr>
            <p:ph type="title"/>
          </p:nvPr>
        </p:nvSpPr>
        <p:spPr/>
        <p:txBody>
          <a:bodyPr/>
          <a:lstStyle/>
          <a:p>
            <a:r>
              <a:rPr lang="en-CN" dirty="0"/>
              <a:t>Data Definition and Manipulation</a:t>
            </a:r>
          </a:p>
        </p:txBody>
      </p:sp>
    </p:spTree>
    <p:extLst>
      <p:ext uri="{BB962C8B-B14F-4D97-AF65-F5344CB8AC3E}">
        <p14:creationId xmlns:p14="http://schemas.microsoft.com/office/powerpoint/2010/main" val="13719151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97D641-7665-474D-B301-DFE70A231CC0}"/>
              </a:ext>
            </a:extLst>
          </p:cNvPr>
          <p:cNvSpPr>
            <a:spLocks noGrp="1"/>
          </p:cNvSpPr>
          <p:nvPr>
            <p:ph type="title"/>
          </p:nvPr>
        </p:nvSpPr>
        <p:spPr/>
        <p:txBody>
          <a:bodyPr/>
          <a:lstStyle/>
          <a:p>
            <a:r>
              <a:rPr lang="en-CN" dirty="0"/>
              <a:t>Database Users</a:t>
            </a:r>
          </a:p>
        </p:txBody>
      </p:sp>
      <p:pic>
        <p:nvPicPr>
          <p:cNvPr id="4" name="Graphic 3">
            <a:extLst>
              <a:ext uri="{FF2B5EF4-FFF2-40B4-BE49-F238E27FC236}">
                <a16:creationId xmlns:a16="http://schemas.microsoft.com/office/drawing/2014/main" id="{CAD21188-BE4D-F84D-8EB7-FA5907DB32F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320"/>
          <a:stretch/>
        </p:blipFill>
        <p:spPr>
          <a:xfrm>
            <a:off x="5105400" y="508000"/>
            <a:ext cx="9350155" cy="7213600"/>
          </a:xfrm>
          <a:prstGeom prst="rect">
            <a:avLst/>
          </a:prstGeom>
        </p:spPr>
      </p:pic>
    </p:spTree>
    <p:extLst>
      <p:ext uri="{BB962C8B-B14F-4D97-AF65-F5344CB8AC3E}">
        <p14:creationId xmlns:p14="http://schemas.microsoft.com/office/powerpoint/2010/main" val="23363946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7864F-10B3-B840-8288-E0CC4E857FC3}"/>
              </a:ext>
            </a:extLst>
          </p:cNvPr>
          <p:cNvSpPr>
            <a:spLocks noGrp="1"/>
          </p:cNvSpPr>
          <p:nvPr>
            <p:ph type="title"/>
          </p:nvPr>
        </p:nvSpPr>
        <p:spPr/>
        <p:txBody>
          <a:bodyPr>
            <a:normAutofit fontScale="90000"/>
          </a:bodyPr>
          <a:lstStyle/>
          <a:p>
            <a:r>
              <a:rPr lang="en-CN" dirty="0"/>
              <a:t>Database</a:t>
            </a:r>
            <a:br>
              <a:rPr lang="en-CN" dirty="0"/>
            </a:br>
            <a:r>
              <a:rPr lang="en-CN" dirty="0"/>
              <a:t>Architecture</a:t>
            </a:r>
          </a:p>
        </p:txBody>
      </p:sp>
      <p:pic>
        <p:nvPicPr>
          <p:cNvPr id="4" name="Graphic 3">
            <a:extLst>
              <a:ext uri="{FF2B5EF4-FFF2-40B4-BE49-F238E27FC236}">
                <a16:creationId xmlns:a16="http://schemas.microsoft.com/office/drawing/2014/main" id="{C2B7FAC5-DB36-FD48-9E97-12C82CE33737}"/>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8828" b="-1"/>
          <a:stretch/>
        </p:blipFill>
        <p:spPr>
          <a:xfrm>
            <a:off x="6400800" y="206659"/>
            <a:ext cx="7641508" cy="7816281"/>
          </a:xfrm>
          <a:prstGeom prst="rect">
            <a:avLst/>
          </a:prstGeom>
        </p:spPr>
      </p:pic>
    </p:spTree>
    <p:extLst>
      <p:ext uri="{BB962C8B-B14F-4D97-AF65-F5344CB8AC3E}">
        <p14:creationId xmlns:p14="http://schemas.microsoft.com/office/powerpoint/2010/main" val="3200775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7C43D3-B73D-D941-995F-5BF8B3B734F0}"/>
              </a:ext>
            </a:extLst>
          </p:cNvPr>
          <p:cNvSpPr>
            <a:spLocks noGrp="1"/>
          </p:cNvSpPr>
          <p:nvPr>
            <p:ph idx="1"/>
          </p:nvPr>
        </p:nvSpPr>
        <p:spPr>
          <a:xfrm>
            <a:off x="838200" y="1981200"/>
            <a:ext cx="5867400" cy="5334000"/>
          </a:xfrm>
        </p:spPr>
        <p:txBody>
          <a:bodyPr/>
          <a:lstStyle/>
          <a:p>
            <a:r>
              <a:rPr lang="en-US" sz="2800" dirty="0"/>
              <a:t>Database applications are usually partitioned into two or three parts</a:t>
            </a:r>
          </a:p>
          <a:p>
            <a:r>
              <a:rPr lang="en-US" sz="2800" dirty="0"/>
              <a:t>Application programs generally access databases through one of</a:t>
            </a:r>
          </a:p>
          <a:p>
            <a:pPr lvl="1"/>
            <a:r>
              <a:rPr lang="en-US" sz="2400" dirty="0"/>
              <a:t>Language extensions to allow embedded SQL</a:t>
            </a:r>
          </a:p>
          <a:p>
            <a:pPr lvl="1"/>
            <a:r>
              <a:rPr lang="en-US" sz="2400" b="1" u="sng" dirty="0">
                <a:solidFill>
                  <a:srgbClr val="A2424F"/>
                </a:solidFill>
              </a:rPr>
              <a:t>A</a:t>
            </a:r>
            <a:r>
              <a:rPr lang="en-US" sz="2400" dirty="0"/>
              <a:t>pplication </a:t>
            </a:r>
            <a:r>
              <a:rPr lang="en-US" sz="2400" b="1" u="sng" dirty="0">
                <a:solidFill>
                  <a:srgbClr val="A2424F"/>
                </a:solidFill>
              </a:rPr>
              <a:t>P</a:t>
            </a:r>
            <a:r>
              <a:rPr lang="en-US" sz="2400" dirty="0"/>
              <a:t>rogram </a:t>
            </a:r>
            <a:r>
              <a:rPr lang="en-US" sz="2400" b="1" u="sng" dirty="0">
                <a:solidFill>
                  <a:srgbClr val="A2424F"/>
                </a:solidFill>
              </a:rPr>
              <a:t>I</a:t>
            </a:r>
            <a:r>
              <a:rPr lang="en-US" sz="2400" dirty="0"/>
              <a:t>nterface (e.g., ODBC/JDBC) which allow SQL queries to be sent to a database</a:t>
            </a:r>
          </a:p>
          <a:p>
            <a:endParaRPr lang="en-US" dirty="0"/>
          </a:p>
          <a:p>
            <a:endParaRPr lang="en-CN" dirty="0"/>
          </a:p>
        </p:txBody>
      </p:sp>
      <p:sp>
        <p:nvSpPr>
          <p:cNvPr id="3" name="Title 2">
            <a:extLst>
              <a:ext uri="{FF2B5EF4-FFF2-40B4-BE49-F238E27FC236}">
                <a16:creationId xmlns:a16="http://schemas.microsoft.com/office/drawing/2014/main" id="{F7D7FEDA-5BF8-C44C-A612-94AA6A5A16C5}"/>
              </a:ext>
            </a:extLst>
          </p:cNvPr>
          <p:cNvSpPr>
            <a:spLocks noGrp="1"/>
          </p:cNvSpPr>
          <p:nvPr>
            <p:ph type="title"/>
          </p:nvPr>
        </p:nvSpPr>
        <p:spPr/>
        <p:txBody>
          <a:bodyPr/>
          <a:lstStyle/>
          <a:p>
            <a:r>
              <a:rPr lang="en-CN" dirty="0"/>
              <a:t>Database Applications</a:t>
            </a:r>
          </a:p>
        </p:txBody>
      </p:sp>
      <p:pic>
        <p:nvPicPr>
          <p:cNvPr id="4" name="Graphic 3">
            <a:extLst>
              <a:ext uri="{FF2B5EF4-FFF2-40B4-BE49-F238E27FC236}">
                <a16:creationId xmlns:a16="http://schemas.microsoft.com/office/drawing/2014/main" id="{AC68661E-2592-3848-A891-769109F3AB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79365" y="1981200"/>
            <a:ext cx="6800928" cy="4363791"/>
          </a:xfrm>
          <a:prstGeom prst="rect">
            <a:avLst/>
          </a:prstGeom>
        </p:spPr>
      </p:pic>
    </p:spTree>
    <p:extLst>
      <p:ext uri="{BB962C8B-B14F-4D97-AF65-F5344CB8AC3E}">
        <p14:creationId xmlns:p14="http://schemas.microsoft.com/office/powerpoint/2010/main" val="2663757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C8364-9860-604F-9A08-62BB3BDE4E64}"/>
              </a:ext>
            </a:extLst>
          </p:cNvPr>
          <p:cNvSpPr>
            <a:spLocks noGrp="1"/>
          </p:cNvSpPr>
          <p:nvPr>
            <p:ph idx="1"/>
          </p:nvPr>
        </p:nvSpPr>
        <p:spPr/>
        <p:txBody>
          <a:bodyPr/>
          <a:lstStyle/>
          <a:p>
            <a:r>
              <a:rPr lang="en-CN"/>
              <a:t>Late Submission</a:t>
            </a:r>
          </a:p>
          <a:p>
            <a:pPr lvl="1"/>
            <a:r>
              <a:rPr lang="en-CN"/>
              <a:t>We </a:t>
            </a:r>
            <a:r>
              <a:rPr lang="en-CN">
                <a:solidFill>
                  <a:srgbClr val="A2424F"/>
                </a:solidFill>
              </a:rPr>
              <a:t>do not accept</a:t>
            </a:r>
            <a:r>
              <a:rPr lang="en-CN"/>
              <a:t> </a:t>
            </a:r>
            <a:r>
              <a:rPr lang="en-CN" u="sng"/>
              <a:t>late submissions</a:t>
            </a:r>
            <a:r>
              <a:rPr lang="en-CN"/>
              <a:t>. All assigments, quizzes, and projects, etc. will receive a score of zero if you miss the deadline.</a:t>
            </a:r>
          </a:p>
          <a:p>
            <a:r>
              <a:rPr lang="en-CN"/>
              <a:t>Groups for Projects</a:t>
            </a:r>
          </a:p>
          <a:p>
            <a:pPr lvl="1"/>
            <a:r>
              <a:rPr lang="en-CN"/>
              <a:t>Groups </a:t>
            </a:r>
            <a:r>
              <a:rPr lang="en-CN">
                <a:solidFill>
                  <a:srgbClr val="A2424F"/>
                </a:solidFill>
              </a:rPr>
              <a:t>across different lab sessions</a:t>
            </a:r>
            <a:r>
              <a:rPr lang="en-CN"/>
              <a:t> are </a:t>
            </a:r>
            <a:r>
              <a:rPr lang="en-CN" u="sng"/>
              <a:t>not allowed</a:t>
            </a:r>
          </a:p>
          <a:p>
            <a:pPr lvl="1"/>
            <a:r>
              <a:rPr lang="en-CN"/>
              <a:t>Please try to find your teammate in the same lab session</a:t>
            </a:r>
          </a:p>
          <a:p>
            <a:r>
              <a:rPr lang="en-CN"/>
              <a:t>Grades</a:t>
            </a:r>
          </a:p>
          <a:p>
            <a:pPr lvl="1"/>
            <a:r>
              <a:rPr lang="en-CN"/>
              <a:t>The teachers and T</a:t>
            </a:r>
            <a:r>
              <a:rPr lang="en-US"/>
              <a:t>As guarantee that your assignments and projects will be evaluated carefully and unbiasedly</a:t>
            </a:r>
            <a:endParaRPr lang="en-CN"/>
          </a:p>
          <a:p>
            <a:pPr lvl="1"/>
            <a:r>
              <a:rPr lang="en-CN"/>
              <a:t>We do not accept argueing with teachers over a certain grade once the decision has been made</a:t>
            </a:r>
          </a:p>
        </p:txBody>
      </p:sp>
      <p:sp>
        <p:nvSpPr>
          <p:cNvPr id="3" name="Title 2">
            <a:extLst>
              <a:ext uri="{FF2B5EF4-FFF2-40B4-BE49-F238E27FC236}">
                <a16:creationId xmlns:a16="http://schemas.microsoft.com/office/drawing/2014/main" id="{8FC9FCAA-1BA5-B340-8F3D-1AF944B8A6FD}"/>
              </a:ext>
            </a:extLst>
          </p:cNvPr>
          <p:cNvSpPr>
            <a:spLocks noGrp="1"/>
          </p:cNvSpPr>
          <p:nvPr>
            <p:ph type="title"/>
          </p:nvPr>
        </p:nvSpPr>
        <p:spPr/>
        <p:txBody>
          <a:bodyPr/>
          <a:lstStyle/>
          <a:p>
            <a:r>
              <a:rPr lang="en-US"/>
              <a:t>Grading Policy</a:t>
            </a:r>
            <a:endParaRPr lang="en-CN"/>
          </a:p>
        </p:txBody>
      </p:sp>
    </p:spTree>
    <p:extLst>
      <p:ext uri="{BB962C8B-B14F-4D97-AF65-F5344CB8AC3E}">
        <p14:creationId xmlns:p14="http://schemas.microsoft.com/office/powerpoint/2010/main" val="8314830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3967CA7-722D-55E2-ABEC-1F34A41890A2}"/>
              </a:ext>
            </a:extLst>
          </p:cNvPr>
          <p:cNvSpPr>
            <a:spLocks noGrp="1"/>
          </p:cNvSpPr>
          <p:nvPr>
            <p:ph idx="1"/>
          </p:nvPr>
        </p:nvSpPr>
        <p:spPr/>
        <p:txBody>
          <a:bodyPr/>
          <a:lstStyle/>
          <a:p>
            <a:endParaRPr lang="en-US" altLang="zh-CN" dirty="0"/>
          </a:p>
          <a:p>
            <a:endParaRPr lang="en-US" altLang="zh-CN" dirty="0"/>
          </a:p>
          <a:p>
            <a:endParaRPr lang="en-US" altLang="zh-CN" dirty="0"/>
          </a:p>
          <a:p>
            <a:r>
              <a:rPr lang="en-US" altLang="zh-CN" dirty="0"/>
              <a:t>QQ Group: 949474976</a:t>
            </a:r>
          </a:p>
        </p:txBody>
      </p:sp>
      <p:sp>
        <p:nvSpPr>
          <p:cNvPr id="3" name="标题 2">
            <a:extLst>
              <a:ext uri="{FF2B5EF4-FFF2-40B4-BE49-F238E27FC236}">
                <a16:creationId xmlns:a16="http://schemas.microsoft.com/office/drawing/2014/main" id="{2A901849-CF33-DD9A-C6EA-8ED64837E19D}"/>
              </a:ext>
            </a:extLst>
          </p:cNvPr>
          <p:cNvSpPr>
            <a:spLocks noGrp="1"/>
          </p:cNvSpPr>
          <p:nvPr>
            <p:ph type="title"/>
          </p:nvPr>
        </p:nvSpPr>
        <p:spPr/>
        <p:txBody>
          <a:bodyPr/>
          <a:lstStyle/>
          <a:p>
            <a:r>
              <a:rPr lang="en-US" altLang="zh-CN" dirty="0"/>
              <a:t>Thank you</a:t>
            </a:r>
            <a:endParaRPr lang="zh-CN" altLang="en-US" dirty="0"/>
          </a:p>
        </p:txBody>
      </p:sp>
      <p:pic>
        <p:nvPicPr>
          <p:cNvPr id="5" name="图片 4" descr="QR 代码&#10;&#10;描述已自动生成">
            <a:extLst>
              <a:ext uri="{FF2B5EF4-FFF2-40B4-BE49-F238E27FC236}">
                <a16:creationId xmlns:a16="http://schemas.microsoft.com/office/drawing/2014/main" id="{5AFE31F7-961F-C944-3EA1-C54484C2EC06}"/>
              </a:ext>
            </a:extLst>
          </p:cNvPr>
          <p:cNvPicPr>
            <a:picLocks noChangeAspect="1"/>
          </p:cNvPicPr>
          <p:nvPr/>
        </p:nvPicPr>
        <p:blipFill>
          <a:blip r:embed="rId2"/>
          <a:stretch>
            <a:fillRect/>
          </a:stretch>
        </p:blipFill>
        <p:spPr>
          <a:xfrm>
            <a:off x="6096000" y="685800"/>
            <a:ext cx="3359264" cy="6019800"/>
          </a:xfrm>
          <a:prstGeom prst="rect">
            <a:avLst/>
          </a:prstGeom>
        </p:spPr>
      </p:pic>
    </p:spTree>
    <p:extLst>
      <p:ext uri="{BB962C8B-B14F-4D97-AF65-F5344CB8AC3E}">
        <p14:creationId xmlns:p14="http://schemas.microsoft.com/office/powerpoint/2010/main" val="368559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D9DA65-D652-8947-8F68-548E3588E258}"/>
              </a:ext>
            </a:extLst>
          </p:cNvPr>
          <p:cNvSpPr>
            <a:spLocks noGrp="1"/>
          </p:cNvSpPr>
          <p:nvPr>
            <p:ph idx="1"/>
          </p:nvPr>
        </p:nvSpPr>
        <p:spPr/>
        <p:txBody>
          <a:bodyPr/>
          <a:lstStyle/>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sz="6000" dirty="0">
                <a:latin typeface="Consolas" panose="020B0609020204030204" pitchFamily="49" charset="0"/>
                <a:cs typeface="Consolas" panose="020B0609020204030204" pitchFamily="49" charset="0"/>
              </a:rPr>
              <a:t>Zero tolerance!</a:t>
            </a:r>
            <a:endParaRPr lang="en-CN" sz="6000" dirty="0">
              <a:latin typeface="Consolas" panose="020B0609020204030204" pitchFamily="49" charset="0"/>
              <a:cs typeface="Consolas" panose="020B0609020204030204" pitchFamily="49" charset="0"/>
            </a:endParaRPr>
          </a:p>
          <a:p>
            <a:pPr lvl="1"/>
            <a:endParaRPr lang="en-CN" dirty="0"/>
          </a:p>
        </p:txBody>
      </p:sp>
      <p:sp>
        <p:nvSpPr>
          <p:cNvPr id="3" name="Title 2">
            <a:extLst>
              <a:ext uri="{FF2B5EF4-FFF2-40B4-BE49-F238E27FC236}">
                <a16:creationId xmlns:a16="http://schemas.microsoft.com/office/drawing/2014/main" id="{29F427B4-93B9-874B-BB40-92F546FA384B}"/>
              </a:ext>
            </a:extLst>
          </p:cNvPr>
          <p:cNvSpPr>
            <a:spLocks noGrp="1"/>
          </p:cNvSpPr>
          <p:nvPr>
            <p:ph type="title"/>
          </p:nvPr>
        </p:nvSpPr>
        <p:spPr/>
        <p:txBody>
          <a:bodyPr/>
          <a:lstStyle/>
          <a:p>
            <a:r>
              <a:rPr lang="en-CN"/>
              <a:t>Plagiarism</a:t>
            </a:r>
          </a:p>
        </p:txBody>
      </p:sp>
    </p:spTree>
    <p:extLst>
      <p:ext uri="{BB962C8B-B14F-4D97-AF65-F5344CB8AC3E}">
        <p14:creationId xmlns:p14="http://schemas.microsoft.com/office/powerpoint/2010/main" val="2326123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DA6AC-002E-4F48-8B36-F31D3157D0A0}"/>
              </a:ext>
            </a:extLst>
          </p:cNvPr>
          <p:cNvSpPr>
            <a:spLocks noGrp="1"/>
          </p:cNvSpPr>
          <p:nvPr>
            <p:ph idx="1"/>
          </p:nvPr>
        </p:nvSpPr>
        <p:spPr/>
        <p:txBody>
          <a:bodyPr/>
          <a:lstStyle/>
          <a:p>
            <a:r>
              <a:rPr lang="en-US" dirty="0"/>
              <a:t>Computing technologies advance very fast</a:t>
            </a:r>
          </a:p>
          <a:p>
            <a:pPr lvl="1"/>
            <a:r>
              <a:rPr lang="en-US" dirty="0"/>
              <a:t>Search online to learn more by yourself</a:t>
            </a:r>
          </a:p>
          <a:p>
            <a:pPr lvl="2"/>
            <a:r>
              <a:rPr lang="en-US" dirty="0"/>
              <a:t>Search engines (Google, Bing, Baidu, etc.), </a:t>
            </a:r>
            <a:r>
              <a:rPr lang="en-US" dirty="0" err="1"/>
              <a:t>StackOverflow</a:t>
            </a:r>
            <a:r>
              <a:rPr lang="en-US" dirty="0"/>
              <a:t>, GitHub.</a:t>
            </a:r>
          </a:p>
          <a:p>
            <a:pPr lvl="1"/>
            <a:r>
              <a:rPr lang="en-US" dirty="0"/>
              <a:t>The lecture notes can guide your self study</a:t>
            </a:r>
          </a:p>
          <a:p>
            <a:endParaRPr lang="en-US" dirty="0"/>
          </a:p>
          <a:p>
            <a:r>
              <a:rPr lang="en-US" dirty="0"/>
              <a:t>You are encouraged to ask questions</a:t>
            </a:r>
          </a:p>
          <a:p>
            <a:pPr lvl="1"/>
            <a:r>
              <a:rPr lang="en-US" dirty="0"/>
              <a:t>At any time</a:t>
            </a:r>
          </a:p>
          <a:p>
            <a:endParaRPr lang="en-US" dirty="0"/>
          </a:p>
          <a:p>
            <a:r>
              <a:rPr lang="en-US" dirty="0"/>
              <a:t>Practice makes perfect</a:t>
            </a:r>
          </a:p>
          <a:p>
            <a:pPr lvl="1"/>
            <a:r>
              <a:rPr lang="en-US" dirty="0"/>
              <a:t>No need to be afraid of trying new techniques/ideas/codes</a:t>
            </a:r>
            <a:endParaRPr lang="en-CN" dirty="0"/>
          </a:p>
          <a:p>
            <a:endParaRPr lang="en-CN" dirty="0"/>
          </a:p>
        </p:txBody>
      </p:sp>
      <p:sp>
        <p:nvSpPr>
          <p:cNvPr id="3" name="Title 2">
            <a:extLst>
              <a:ext uri="{FF2B5EF4-FFF2-40B4-BE49-F238E27FC236}">
                <a16:creationId xmlns:a16="http://schemas.microsoft.com/office/drawing/2014/main" id="{93B85A5D-7689-3B43-B521-AA7F8837FE7E}"/>
              </a:ext>
            </a:extLst>
          </p:cNvPr>
          <p:cNvSpPr>
            <a:spLocks noGrp="1"/>
          </p:cNvSpPr>
          <p:nvPr>
            <p:ph type="title"/>
          </p:nvPr>
        </p:nvSpPr>
        <p:spPr/>
        <p:txBody>
          <a:bodyPr/>
          <a:lstStyle/>
          <a:p>
            <a:r>
              <a:rPr lang="en-CN"/>
              <a:t>Some Other Stuff</a:t>
            </a:r>
          </a:p>
        </p:txBody>
      </p:sp>
    </p:spTree>
    <p:extLst>
      <p:ext uri="{BB962C8B-B14F-4D97-AF65-F5344CB8AC3E}">
        <p14:creationId xmlns:p14="http://schemas.microsoft.com/office/powerpoint/2010/main" val="1150725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F90FFE66-895D-4BCA-8563-0FFAA57C5F5E}"/>
              </a:ext>
            </a:extLst>
          </p:cNvPr>
          <p:cNvSpPr>
            <a:spLocks noGrp="1"/>
          </p:cNvSpPr>
          <p:nvPr>
            <p:ph type="ctrTitle"/>
          </p:nvPr>
        </p:nvSpPr>
        <p:spPr>
          <a:xfrm>
            <a:off x="914400" y="2144056"/>
            <a:ext cx="12801600" cy="1739900"/>
          </a:xfrm>
        </p:spPr>
        <p:txBody>
          <a:bodyPr/>
          <a:lstStyle/>
          <a:p>
            <a:pPr algn="ctr"/>
            <a:r>
              <a:rPr lang="en-US" altLang="en-US" sz="4000" b="1">
                <a:latin typeface="Lato" panose="020F0502020204030203" pitchFamily="34" charset="0"/>
              </a:rPr>
              <a:t/>
            </a:r>
            <a:br>
              <a:rPr lang="en-US" altLang="en-US" sz="4000" b="1">
                <a:latin typeface="Lato" panose="020F0502020204030203" pitchFamily="34" charset="0"/>
              </a:rPr>
            </a:br>
            <a:r>
              <a:rPr lang="en-US" altLang="en-US" sz="4000" b="1">
                <a:latin typeface="Lato" panose="020F0502020204030203" pitchFamily="34" charset="0"/>
              </a:rPr>
              <a:t>Principles of Database Systems (</a:t>
            </a:r>
            <a:r>
              <a:rPr lang="en-US" altLang="en-US" sz="4000" b="1">
                <a:solidFill>
                  <a:srgbClr val="A2424F"/>
                </a:solidFill>
                <a:latin typeface="Lato" panose="020F0502020204030203" pitchFamily="34" charset="0"/>
              </a:rPr>
              <a:t>CS307)</a:t>
            </a:r>
            <a:br>
              <a:rPr lang="en-US" altLang="en-US" sz="4000" b="1">
                <a:solidFill>
                  <a:srgbClr val="A2424F"/>
                </a:solidFill>
                <a:latin typeface="Lato" panose="020F0502020204030203" pitchFamily="34" charset="0"/>
              </a:rPr>
            </a:br>
            <a:r>
              <a:rPr lang="en-US" altLang="en-US" sz="3200">
                <a:latin typeface="Lato" panose="020F0502020204030203" pitchFamily="34" charset="0"/>
              </a:rPr>
              <a:t>Lecture 1: Introduction to Databases</a:t>
            </a:r>
            <a:endParaRPr lang="en-US" altLang="en-US" sz="4000" b="1">
              <a:solidFill>
                <a:srgbClr val="A2424F"/>
              </a:solidFill>
              <a:latin typeface="Lato" panose="020F0502020204030203" pitchFamily="34" charset="0"/>
            </a:endParaRPr>
          </a:p>
        </p:txBody>
      </p:sp>
      <p:sp>
        <p:nvSpPr>
          <p:cNvPr id="8194" name="Subtitle 2">
            <a:extLst>
              <a:ext uri="{FF2B5EF4-FFF2-40B4-BE49-F238E27FC236}">
                <a16:creationId xmlns:a16="http://schemas.microsoft.com/office/drawing/2014/main" id="{043A0884-0F79-4A75-BEBC-FE35803C6AA3}"/>
              </a:ext>
            </a:extLst>
          </p:cNvPr>
          <p:cNvSpPr>
            <a:spLocks noGrp="1" noChangeArrowheads="1"/>
          </p:cNvSpPr>
          <p:nvPr>
            <p:ph type="subTitle" idx="1"/>
          </p:nvPr>
        </p:nvSpPr>
        <p:spPr>
          <a:xfrm>
            <a:off x="1562100" y="4233206"/>
            <a:ext cx="11506200" cy="1981200"/>
          </a:xfrm>
        </p:spPr>
        <p:txBody>
          <a:bodyPr/>
          <a:lstStyle/>
          <a:p>
            <a:pPr algn="ctr">
              <a:lnSpc>
                <a:spcPct val="100000"/>
              </a:lnSpc>
              <a:spcAft>
                <a:spcPts val="201"/>
              </a:spcAft>
            </a:pPr>
            <a:r>
              <a:rPr lang="zh-CN" altLang="en-US" sz="3200" b="1" spc="-1" dirty="0">
                <a:latin typeface="Lato"/>
                <a:ea typeface="MS PGothic"/>
              </a:rPr>
              <a:t>程然</a:t>
            </a:r>
            <a:endParaRPr lang="en-US" altLang="zh-CN" sz="3200" b="1" spc="-1" dirty="0">
              <a:latin typeface="Lato"/>
              <a:ea typeface="MS PGothic"/>
            </a:endParaRPr>
          </a:p>
          <a:p>
            <a:pPr algn="ctr">
              <a:lnSpc>
                <a:spcPct val="100000"/>
              </a:lnSpc>
              <a:spcAft>
                <a:spcPts val="201"/>
              </a:spcAft>
            </a:pPr>
            <a:endParaRPr lang="de-DE" altLang="zh-CN" sz="2000" spc="-1" dirty="0">
              <a:latin typeface="Lato"/>
              <a:ea typeface="MS PGothic"/>
            </a:endParaRPr>
          </a:p>
          <a:p>
            <a:pPr algn="ctr">
              <a:spcAft>
                <a:spcPts val="201"/>
              </a:spcAft>
            </a:pPr>
            <a:r>
              <a:rPr lang="de-DE" altLang="zh-CN" sz="2400" spc="-1" dirty="0">
                <a:latin typeface="Lato"/>
                <a:ea typeface="MS PGothic"/>
              </a:rPr>
              <a:t>Department </a:t>
            </a:r>
            <a:r>
              <a:rPr lang="de-DE" altLang="zh-CN" sz="2400" spc="-1" dirty="0" err="1">
                <a:latin typeface="Lato"/>
                <a:ea typeface="MS PGothic"/>
              </a:rPr>
              <a:t>of</a:t>
            </a:r>
            <a:r>
              <a:rPr lang="de-DE" altLang="zh-CN" sz="2400" spc="-1" dirty="0">
                <a:latin typeface="Lato"/>
                <a:ea typeface="MS PGothic"/>
              </a:rPr>
              <a:t> Computer Science </a:t>
            </a:r>
            <a:r>
              <a:rPr lang="de-DE" altLang="zh-CN" sz="2400" spc="-1" dirty="0" err="1">
                <a:latin typeface="Lato"/>
                <a:ea typeface="MS PGothic"/>
              </a:rPr>
              <a:t>and</a:t>
            </a:r>
            <a:r>
              <a:rPr lang="de-DE" altLang="zh-CN" sz="2400" spc="-1" dirty="0">
                <a:latin typeface="Lato"/>
                <a:ea typeface="MS PGothic"/>
              </a:rPr>
              <a:t> Engineering</a:t>
            </a:r>
          </a:p>
          <a:p>
            <a:pPr algn="ctr">
              <a:spcAft>
                <a:spcPts val="201"/>
              </a:spcAft>
            </a:pPr>
            <a:r>
              <a:rPr lang="de-DE" altLang="zh-CN" sz="2400" spc="-1" dirty="0">
                <a:latin typeface="Lato"/>
                <a:ea typeface="MS PGothic"/>
              </a:rPr>
              <a:t>Southern University </a:t>
            </a:r>
            <a:r>
              <a:rPr lang="de-DE" altLang="zh-CN" sz="2400" spc="-1" dirty="0" err="1">
                <a:latin typeface="Lato"/>
                <a:ea typeface="MS PGothic"/>
              </a:rPr>
              <a:t>of</a:t>
            </a:r>
            <a:r>
              <a:rPr lang="de-DE" altLang="zh-CN" sz="2400" spc="-1" dirty="0">
                <a:latin typeface="Lato"/>
                <a:ea typeface="MS PGothic"/>
              </a:rPr>
              <a:t> Science </a:t>
            </a:r>
            <a:r>
              <a:rPr lang="de-DE" altLang="zh-CN" sz="2400" spc="-1" dirty="0" err="1">
                <a:latin typeface="Lato"/>
                <a:ea typeface="MS PGothic"/>
              </a:rPr>
              <a:t>and</a:t>
            </a:r>
            <a:r>
              <a:rPr lang="de-DE" altLang="zh-CN" sz="2400" spc="-1" dirty="0">
                <a:latin typeface="Lato"/>
                <a:ea typeface="MS PGothic"/>
              </a:rPr>
              <a:t> Technology</a:t>
            </a:r>
          </a:p>
        </p:txBody>
      </p:sp>
      <p:sp>
        <p:nvSpPr>
          <p:cNvPr id="2" name="TextBox 1">
            <a:extLst>
              <a:ext uri="{FF2B5EF4-FFF2-40B4-BE49-F238E27FC236}">
                <a16:creationId xmlns:a16="http://schemas.microsoft.com/office/drawing/2014/main" id="{0D97BE64-0D45-0A4C-8E02-0B2A9080F805}"/>
              </a:ext>
            </a:extLst>
          </p:cNvPr>
          <p:cNvSpPr txBox="1"/>
          <p:nvPr/>
        </p:nvSpPr>
        <p:spPr>
          <a:xfrm>
            <a:off x="1962150" y="7543800"/>
            <a:ext cx="107061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Most contents are from slides made by Stéphane </a:t>
            </a:r>
            <a:r>
              <a:rPr lang="en-US" sz="1600" dirty="0" err="1">
                <a:solidFill>
                  <a:schemeClr val="tx1">
                    <a:lumMod val="65000"/>
                    <a:lumOff val="35000"/>
                  </a:schemeClr>
                </a:solidFill>
                <a:latin typeface="Lato" panose="020F0502020204030203" pitchFamily="34" charset="77"/>
              </a:rPr>
              <a:t>Faroult</a:t>
            </a:r>
            <a:r>
              <a:rPr lang="en-US" sz="1600" dirty="0">
                <a:solidFill>
                  <a:schemeClr val="tx1">
                    <a:lumMod val="65000"/>
                    <a:lumOff val="35000"/>
                  </a:schemeClr>
                </a:solidFill>
                <a:latin typeface="Lato" panose="020F0502020204030203" pitchFamily="34" charset="77"/>
              </a:rPr>
              <a:t> and the authors of Database System Concepts (7</a:t>
            </a:r>
            <a:r>
              <a:rPr lang="en-US" sz="1600" baseline="30000" dirty="0">
                <a:solidFill>
                  <a:schemeClr val="tx1">
                    <a:lumMod val="65000"/>
                    <a:lumOff val="35000"/>
                  </a:schemeClr>
                </a:solidFill>
                <a:latin typeface="Lato" panose="020F0502020204030203" pitchFamily="34" charset="77"/>
              </a:rPr>
              <a:t>th</a:t>
            </a:r>
            <a:r>
              <a:rPr lang="en-US" sz="1600" dirty="0">
                <a:solidFill>
                  <a:schemeClr val="tx1">
                    <a:lumMod val="65000"/>
                    <a:lumOff val="35000"/>
                  </a:schemeClr>
                </a:solidFill>
                <a:latin typeface="Lato" panose="020F0502020204030203" pitchFamily="34" charset="77"/>
              </a:rPr>
              <a:t> Edition). </a:t>
            </a:r>
          </a:p>
        </p:txBody>
      </p:sp>
    </p:spTree>
    <p:extLst>
      <p:ext uri="{BB962C8B-B14F-4D97-AF65-F5344CB8AC3E}">
        <p14:creationId xmlns:p14="http://schemas.microsoft.com/office/powerpoint/2010/main" val="29902072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Blank Presenta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10730</TotalTime>
  <Words>5255</Words>
  <Application>Microsoft Office PowerPoint</Application>
  <PresentationFormat>自定义</PresentationFormat>
  <Paragraphs>1126</Paragraphs>
  <Slides>60</Slides>
  <Notes>38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60</vt:i4>
      </vt:variant>
    </vt:vector>
  </HeadingPairs>
  <TitlesOfParts>
    <vt:vector size="77" baseType="lpstr">
      <vt:lpstr>Lato</vt:lpstr>
      <vt:lpstr>Lato Black</vt:lpstr>
      <vt:lpstr>MarlonBookDB</vt:lpstr>
      <vt:lpstr>Montserrat</vt:lpstr>
      <vt:lpstr>MS PGothic</vt:lpstr>
      <vt:lpstr>MS PGothic</vt:lpstr>
      <vt:lpstr>游ゴシック</vt:lpstr>
      <vt:lpstr>等线</vt:lpstr>
      <vt:lpstr>楷体</vt:lpstr>
      <vt:lpstr>微软雅黑</vt:lpstr>
      <vt:lpstr>Arial</vt:lpstr>
      <vt:lpstr>Consolas</vt:lpstr>
      <vt:lpstr>Franklin Gothic Medium</vt:lpstr>
      <vt:lpstr>Tahoma</vt:lpstr>
      <vt:lpstr>Times</vt:lpstr>
      <vt:lpstr>Times New Roman</vt:lpstr>
      <vt:lpstr>Blank Presentation</vt:lpstr>
      <vt:lpstr> Principles of Database Systems (CS307)</vt:lpstr>
      <vt:lpstr>Instructor</vt:lpstr>
      <vt:lpstr>Lecture Notes, Sakai and QQ Group</vt:lpstr>
      <vt:lpstr>Textbooks</vt:lpstr>
      <vt:lpstr>Grading Policy</vt:lpstr>
      <vt:lpstr>Grading Policy</vt:lpstr>
      <vt:lpstr>Plagiarism</vt:lpstr>
      <vt:lpstr>Some Other Stuff</vt:lpstr>
      <vt:lpstr> Principles of Database Systems (CS307) Lecture 1: Introduction to Databases</vt:lpstr>
      <vt:lpstr>What is a Database?</vt:lpstr>
      <vt:lpstr>What is a Database?</vt:lpstr>
      <vt:lpstr>Applications of Database</vt:lpstr>
      <vt:lpstr>Applications of Database</vt:lpstr>
      <vt:lpstr>Purpose of Database Systems</vt:lpstr>
      <vt:lpstr>Let’s Show an Example</vt:lpstr>
      <vt:lpstr>Let’s Show an Example</vt:lpstr>
      <vt:lpstr>Let’s Show an Example</vt:lpstr>
      <vt:lpstr>Purpose of Database Systems</vt:lpstr>
      <vt:lpstr>A Bit of History</vt:lpstr>
      <vt:lpstr>A Bit of History</vt:lpstr>
      <vt:lpstr>A Bit of History</vt:lpstr>
      <vt:lpstr>A Bit of History</vt:lpstr>
      <vt:lpstr>Relational Database</vt:lpstr>
      <vt:lpstr>Relational Database</vt:lpstr>
      <vt:lpstr>Relational Database</vt:lpstr>
      <vt:lpstr>Relational Database</vt:lpstr>
      <vt:lpstr>Key</vt:lpstr>
      <vt:lpstr>Key</vt:lpstr>
      <vt:lpstr>Key</vt:lpstr>
      <vt:lpstr>PowerPoint 演示文稿</vt:lpstr>
      <vt:lpstr>Key</vt:lpstr>
      <vt:lpstr>But, Hitchcock did It (So it was with the COD game)</vt:lpstr>
      <vt:lpstr>Key</vt:lpstr>
      <vt:lpstr>Key</vt:lpstr>
      <vt:lpstr>Primary Key</vt:lpstr>
      <vt:lpstr>Normalization</vt:lpstr>
      <vt:lpstr>Normalization</vt:lpstr>
      <vt:lpstr>Normalization</vt:lpstr>
      <vt:lpstr>Normalization</vt:lpstr>
      <vt:lpstr>Normalization</vt:lpstr>
      <vt:lpstr>Normalization</vt:lpstr>
      <vt:lpstr>Normalization</vt:lpstr>
      <vt:lpstr>Entity and Relationship</vt:lpstr>
      <vt:lpstr>Entity and Relationship</vt:lpstr>
      <vt:lpstr>Entity and Relationship</vt:lpstr>
      <vt:lpstr>Entity and Relationship</vt:lpstr>
      <vt:lpstr>Entity and Relationship</vt:lpstr>
      <vt:lpstr>Entity and Relationship</vt:lpstr>
      <vt:lpstr>Outline</vt:lpstr>
      <vt:lpstr>Outline</vt:lpstr>
      <vt:lpstr>Outline</vt:lpstr>
      <vt:lpstr>Outline</vt:lpstr>
      <vt:lpstr>Outline</vt:lpstr>
      <vt:lpstr>Outline</vt:lpstr>
      <vt:lpstr>Data Definition and Manipulation</vt:lpstr>
      <vt:lpstr>Data Definition and Manipulation</vt:lpstr>
      <vt:lpstr>Database Users</vt:lpstr>
      <vt:lpstr>Database Architecture</vt:lpstr>
      <vt:lpstr>Database Applications</vt:lpstr>
      <vt:lpstr>Thank you</vt:lpstr>
    </vt:vector>
  </TitlesOfParts>
  <Manager/>
  <Company>Melissa Kingman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Melissa Kingman</dc:creator>
  <cp:keywords/>
  <dc:description/>
  <cp:lastModifiedBy>三教107</cp:lastModifiedBy>
  <cp:revision>1785</cp:revision>
  <dcterms:created xsi:type="dcterms:W3CDTF">2008-06-27T17:43:02Z</dcterms:created>
  <dcterms:modified xsi:type="dcterms:W3CDTF">2022-09-05T04:11:25Z</dcterms:modified>
  <cp:category/>
</cp:coreProperties>
</file>